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9" r:id="rId1"/>
  </p:sldMasterIdLst>
  <p:notesMasterIdLst>
    <p:notesMasterId r:id="rId53"/>
  </p:notesMasterIdLst>
  <p:handoutMasterIdLst>
    <p:handoutMasterId r:id="rId54"/>
  </p:handoutMasterIdLst>
  <p:sldIdLst>
    <p:sldId id="362" r:id="rId2"/>
    <p:sldId id="366" r:id="rId3"/>
    <p:sldId id="256" r:id="rId4"/>
    <p:sldId id="258" r:id="rId5"/>
    <p:sldId id="377" r:id="rId6"/>
    <p:sldId id="304" r:id="rId7"/>
    <p:sldId id="315" r:id="rId8"/>
    <p:sldId id="316" r:id="rId9"/>
    <p:sldId id="259" r:id="rId10"/>
    <p:sldId id="330" r:id="rId11"/>
    <p:sldId id="260" r:id="rId12"/>
    <p:sldId id="305" r:id="rId13"/>
    <p:sldId id="342" r:id="rId14"/>
    <p:sldId id="331" r:id="rId15"/>
    <p:sldId id="261" r:id="rId16"/>
    <p:sldId id="379" r:id="rId17"/>
    <p:sldId id="323" r:id="rId18"/>
    <p:sldId id="372" r:id="rId19"/>
    <p:sldId id="375" r:id="rId20"/>
    <p:sldId id="262" r:id="rId21"/>
    <p:sldId id="313" r:id="rId22"/>
    <p:sldId id="307" r:id="rId23"/>
    <p:sldId id="324" r:id="rId24"/>
    <p:sldId id="370" r:id="rId25"/>
    <p:sldId id="306" r:id="rId26"/>
    <p:sldId id="263" r:id="rId27"/>
    <p:sldId id="373" r:id="rId28"/>
    <p:sldId id="264" r:id="rId29"/>
    <p:sldId id="265" r:id="rId30"/>
    <p:sldId id="308" r:id="rId31"/>
    <p:sldId id="266" r:id="rId32"/>
    <p:sldId id="270" r:id="rId33"/>
    <p:sldId id="267" r:id="rId34"/>
    <p:sldId id="268" r:id="rId35"/>
    <p:sldId id="337" r:id="rId36"/>
    <p:sldId id="339" r:id="rId37"/>
    <p:sldId id="271" r:id="rId38"/>
    <p:sldId id="272" r:id="rId39"/>
    <p:sldId id="340" r:id="rId40"/>
    <p:sldId id="378" r:id="rId41"/>
    <p:sldId id="322" r:id="rId42"/>
    <p:sldId id="274" r:id="rId43"/>
    <p:sldId id="275" r:id="rId44"/>
    <p:sldId id="276" r:id="rId45"/>
    <p:sldId id="277" r:id="rId46"/>
    <p:sldId id="312" r:id="rId47"/>
    <p:sldId id="374" r:id="rId48"/>
    <p:sldId id="311" r:id="rId49"/>
    <p:sldId id="314" r:id="rId50"/>
    <p:sldId id="309" r:id="rId51"/>
    <p:sldId id="367" r:id="rId52"/>
  </p:sldIdLst>
  <p:sldSz cx="9144000" cy="6858000" type="letter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omic Sans MS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D4D4D"/>
    <a:srgbClr val="5F5F5F"/>
    <a:srgbClr val="777777"/>
    <a:srgbClr val="80808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7" autoAdjust="0"/>
    <p:restoredTop sz="94626" autoAdjust="0"/>
  </p:normalViewPr>
  <p:slideViewPr>
    <p:cSldViewPr>
      <p:cViewPr varScale="1">
        <p:scale>
          <a:sx n="116" d="100"/>
          <a:sy n="116" d="100"/>
        </p:scale>
        <p:origin x="200" y="7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868"/>
    </p:cViewPr>
  </p:sorterViewPr>
  <p:notesViewPr>
    <p:cSldViewPr>
      <p:cViewPr varScale="1">
        <p:scale>
          <a:sx n="93" d="100"/>
          <a:sy n="93" d="100"/>
        </p:scale>
        <p:origin x="-1518" y="-11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t" anchorCtr="0" compatLnSpc="1">
            <a:prstTxWarp prst="textNoShape">
              <a:avLst/>
            </a:prstTxWarp>
          </a:bodyPr>
          <a:lstStyle>
            <a:lvl1pPr defTabSz="962025" eaLnBrk="0" hangingPunct="0">
              <a:defRPr sz="1000" i="1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-1588"/>
            <a:ext cx="3170237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t" anchorCtr="0" compatLnSpc="1">
            <a:prstTxWarp prst="textNoShape">
              <a:avLst/>
            </a:prstTxWarp>
          </a:bodyPr>
          <a:lstStyle>
            <a:lvl1pPr algn="r" defTabSz="962025" eaLnBrk="0" hangingPunct="0">
              <a:defRPr sz="1000" i="1" smtClean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276350" y="8621713"/>
            <a:ext cx="2813050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b" anchorCtr="0" compatLnSpc="1">
            <a:prstTxWarp prst="textNoShape">
              <a:avLst/>
            </a:prstTxWarp>
          </a:bodyPr>
          <a:lstStyle>
            <a:lvl1pPr defTabSz="962025" eaLnBrk="0" hangingPunct="0">
              <a:defRPr sz="1000" i="1" smtClean="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Usability Heuristics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89400" y="8621713"/>
            <a:ext cx="1874838" cy="48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b" anchorCtr="0" compatLnSpc="1">
            <a:prstTxWarp prst="textNoShape">
              <a:avLst/>
            </a:prstTxWarp>
          </a:bodyPr>
          <a:lstStyle>
            <a:lvl1pPr algn="r" defTabSz="962025" eaLnBrk="0" hangingPunct="0">
              <a:defRPr sz="1000" i="1" smtClean="0">
                <a:latin typeface="Arial" charset="0"/>
              </a:defRPr>
            </a:lvl1pPr>
          </a:lstStyle>
          <a:p>
            <a:pPr>
              <a:defRPr/>
            </a:pPr>
            <a:fld id="{908989B1-474F-4540-96C7-A2C6D5D786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7120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-1588"/>
            <a:ext cx="3170238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t" anchorCtr="0" compatLnSpc="1">
            <a:prstTxWarp prst="textNoShape">
              <a:avLst/>
            </a:prstTxWarp>
          </a:bodyPr>
          <a:lstStyle>
            <a:lvl1pPr defTabSz="962025" eaLnBrk="0" hangingPunct="0">
              <a:defRPr sz="100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-1588"/>
            <a:ext cx="3170237" cy="481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t" anchorCtr="0" compatLnSpc="1">
            <a:prstTxWarp prst="textNoShape">
              <a:avLst/>
            </a:prstTxWarp>
          </a:bodyPr>
          <a:lstStyle>
            <a:lvl1pPr algn="r" defTabSz="962025" eaLnBrk="0" hangingPunct="0">
              <a:defRPr sz="100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b" anchorCtr="0" compatLnSpc="1">
            <a:prstTxWarp prst="textNoShape">
              <a:avLst/>
            </a:prstTxWarp>
          </a:bodyPr>
          <a:lstStyle>
            <a:lvl1pPr defTabSz="962025" eaLnBrk="0" hangingPunct="0">
              <a:defRPr sz="1000" i="1" smtClean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0188"/>
            <a:ext cx="3170237" cy="48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67" tIns="0" rIns="20067" bIns="0" numCol="1" anchor="b" anchorCtr="0" compatLnSpc="1">
            <a:prstTxWarp prst="textNoShape">
              <a:avLst/>
            </a:prstTxWarp>
          </a:bodyPr>
          <a:lstStyle>
            <a:lvl1pPr algn="r" defTabSz="962025" eaLnBrk="0" hangingPunct="0">
              <a:defRPr sz="1000" i="1" smtClean="0">
                <a:latin typeface="Times New Roman" pitchFamily="18" charset="0"/>
              </a:defRPr>
            </a:lvl1pPr>
          </a:lstStyle>
          <a:p>
            <a:pPr>
              <a:defRPr/>
            </a:pPr>
            <a:fld id="{20F7FC77-4AB1-47D4-AD16-850372772B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8854" name="Rectangle 6"/>
          <p:cNvSpPr>
            <a:spLocks noChangeArrowheads="1"/>
          </p:cNvSpPr>
          <p:nvPr/>
        </p:nvSpPr>
        <p:spPr bwMode="auto">
          <a:xfrm>
            <a:off x="3254375" y="9145588"/>
            <a:ext cx="806450" cy="26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973" tIns="46823" rIns="91973" bIns="46823">
            <a:spAutoFit/>
          </a:bodyPr>
          <a:lstStyle/>
          <a:p>
            <a:pPr algn="ctr" eaLnBrk="0" hangingPunct="0">
              <a:lnSpc>
                <a:spcPct val="90000"/>
              </a:lnSpc>
            </a:pPr>
            <a:r>
              <a:rPr lang="en-US" sz="1200">
                <a:latin typeface="Arial" charset="0"/>
              </a:rPr>
              <a:t>Page </a:t>
            </a:r>
            <a:fld id="{E771A5EC-4762-46CB-95B3-DE13C76B27BE}" type="slidenum">
              <a:rPr lang="en-US" sz="1200">
                <a:latin typeface="Arial" charset="0"/>
              </a:rPr>
              <a:pPr algn="ctr" eaLnBrk="0" hangingPunct="0">
                <a:lnSpc>
                  <a:spcPct val="90000"/>
                </a:lnSpc>
              </a:pPr>
              <a:t>‹#›</a:t>
            </a:fld>
            <a:endParaRPr lang="en-US" sz="1200">
              <a:latin typeface="Arial" charset="0"/>
            </a:endParaRPr>
          </a:p>
        </p:txBody>
      </p:sp>
      <p:sp>
        <p:nvSpPr>
          <p:cNvPr id="788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66825" y="727075"/>
            <a:ext cx="4783138" cy="35877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056" name="Rectangle 8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6313" y="4560888"/>
            <a:ext cx="536257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989" tIns="48495" rIns="96989" bIns="484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0"/>
            <a:r>
              <a:rPr lang="en-US" noProof="0" smtClean="0"/>
              <a:t>Second Level</a:t>
            </a:r>
          </a:p>
          <a:p>
            <a:pPr lvl="0"/>
            <a:r>
              <a:rPr lang="en-US" noProof="0" smtClean="0"/>
              <a:t>Third Level</a:t>
            </a:r>
          </a:p>
          <a:p>
            <a:pPr lvl="0"/>
            <a:r>
              <a:rPr lang="en-US" noProof="0" smtClean="0"/>
              <a:t>Fourth Level</a:t>
            </a:r>
          </a:p>
          <a:p>
            <a:pPr lvl="0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33650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949325" rtl="0" eaLnBrk="0" fontAlgn="base" hangingPunct="0">
      <a:lnSpc>
        <a:spcPct val="90000"/>
      </a:lnSpc>
      <a:spcBef>
        <a:spcPct val="4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0F7FC77-4AB1-47D4-AD16-850372772B16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358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4CF4F0A8-3F49-4E10-B696-06FE862F19D8}" type="slidenum">
              <a:rPr lang="en-US" sz="1000">
                <a:latin typeface="Times New Roman" pitchFamily="18" charset="0"/>
              </a:rPr>
              <a:pPr/>
              <a:t>20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1310465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59CF241-D832-4D6C-AE78-A0D117D85926}" type="slidenum">
              <a:rPr lang="en-US" sz="1000">
                <a:latin typeface="Times New Roman" pitchFamily="18" charset="0"/>
              </a:rPr>
              <a:pPr/>
              <a:t>26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7051956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55FDFAC2-8581-4CF6-9D4F-1855281BE4B0}" type="slidenum">
              <a:rPr lang="en-US" sz="1000">
                <a:latin typeface="Times New Roman" pitchFamily="18" charset="0"/>
              </a:rPr>
              <a:pPr/>
              <a:t>28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945184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6CCA8D8-02B3-4018-9BFF-87F0BC59E40A}" type="slidenum">
              <a:rPr lang="en-US" sz="1000">
                <a:latin typeface="Times New Roman" pitchFamily="18" charset="0"/>
              </a:rPr>
              <a:pPr/>
              <a:t>29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3370526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BA8D183-AC53-4E4C-9AD6-F7CEF720DE1B}" type="slidenum">
              <a:rPr lang="en-US" sz="1000">
                <a:latin typeface="Times New Roman" pitchFamily="18" charset="0"/>
              </a:rPr>
              <a:pPr/>
              <a:t>31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3700271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30BB4A8B-4A2C-4A3F-8288-49B9876FFA4D}" type="slidenum">
              <a:rPr lang="en-US" sz="1000">
                <a:latin typeface="Times New Roman" pitchFamily="18" charset="0"/>
              </a:rPr>
              <a:pPr/>
              <a:t>32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683620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5DB8898F-7C2F-4A88-ADF5-64A1983C0F0E}" type="slidenum">
              <a:rPr lang="en-US" sz="1000">
                <a:latin typeface="Times New Roman" pitchFamily="18" charset="0"/>
              </a:rPr>
              <a:pPr/>
              <a:t>33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4071299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88866728-265C-4C5D-8E96-E5B1C9F4F985}" type="slidenum">
              <a:rPr lang="en-US" sz="1000">
                <a:latin typeface="Times New Roman" pitchFamily="18" charset="0"/>
              </a:rPr>
              <a:pPr/>
              <a:t>34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34073458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6ACE7673-C02C-4ADA-BFF6-A673DBF297C7}" type="slidenum">
              <a:rPr lang="en-US" sz="1000">
                <a:latin typeface="Times New Roman" pitchFamily="18" charset="0"/>
              </a:rPr>
              <a:pPr/>
              <a:t>35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57200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E6D9D301-04F8-4AF9-946D-084E2050439D}" type="slidenum">
              <a:rPr lang="en-US" sz="1000">
                <a:latin typeface="Times New Roman" pitchFamily="18" charset="0"/>
              </a:rPr>
              <a:pPr/>
              <a:t>36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595254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B657789-5F36-4D49-BCB0-04F36C84CA4E}" type="slidenum">
              <a:rPr lang="en-US" sz="1000">
                <a:latin typeface="Times New Roman" pitchFamily="18" charset="0"/>
              </a:rPr>
              <a:pPr/>
              <a:t>3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467068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1FBC0ABA-20B1-4010-BB62-8F630107D993}" type="slidenum">
              <a:rPr lang="en-US" sz="1000">
                <a:latin typeface="Times New Roman" pitchFamily="18" charset="0"/>
              </a:rPr>
              <a:pPr/>
              <a:t>37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6142481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6ACECA8-B518-48EF-A628-6C96A57770E7}" type="slidenum">
              <a:rPr lang="en-US" sz="1000">
                <a:latin typeface="Times New Roman" pitchFamily="18" charset="0"/>
              </a:rPr>
              <a:pPr/>
              <a:t>38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3844054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5D906185-BD2D-49FA-934D-6AF5779D2396}" type="slidenum">
              <a:rPr lang="en-US" sz="1000">
                <a:latin typeface="Times New Roman" pitchFamily="18" charset="0"/>
              </a:rPr>
              <a:pPr/>
              <a:t>39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41583072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6D81617F-6B3F-45C7-BD23-12ADC30AD8CA}" type="slidenum">
              <a:rPr lang="en-US" sz="1000">
                <a:latin typeface="Times New Roman" pitchFamily="18" charset="0"/>
              </a:rPr>
              <a:pPr/>
              <a:t>42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34900999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83A6BCF-6ECE-4247-98F0-F664F90CA6E4}" type="slidenum">
              <a:rPr lang="en-US" sz="1000">
                <a:latin typeface="Times New Roman" pitchFamily="18" charset="0"/>
              </a:rPr>
              <a:pPr/>
              <a:t>43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280020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AA0C8FF-C000-4647-8ED3-915ECF817308}" type="slidenum">
              <a:rPr lang="en-US" sz="1000">
                <a:latin typeface="Times New Roman" pitchFamily="18" charset="0"/>
              </a:rPr>
              <a:pPr/>
              <a:t>44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592805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C99BAFD5-A389-40FC-9D30-61B404158030}" type="slidenum">
              <a:rPr lang="en-US" sz="1000">
                <a:latin typeface="Times New Roman" pitchFamily="18" charset="0"/>
              </a:rPr>
              <a:pPr/>
              <a:t>45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015900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A928FD6B-F7A1-4688-AA28-136E04A41AF0}" type="slidenum">
              <a:rPr lang="en-US" sz="1000">
                <a:latin typeface="Times New Roman" pitchFamily="18" charset="0"/>
              </a:rPr>
              <a:pPr/>
              <a:t>4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363860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A928FD6B-F7A1-4688-AA28-136E04A41AF0}" type="slidenum">
              <a:rPr lang="en-US" sz="1000">
                <a:latin typeface="Times New Roman" pitchFamily="18" charset="0"/>
              </a:rPr>
              <a:pPr/>
              <a:t>5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751961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43D30FEF-33BE-4378-8672-6C6767AD2BC3}" type="slidenum">
              <a:rPr lang="en-US" sz="1000">
                <a:latin typeface="Times New Roman" pitchFamily="18" charset="0"/>
              </a:rPr>
              <a:pPr/>
              <a:t>9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2832455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77D85480-E8A6-4129-92F4-9CA8D85561AA}" type="slidenum">
              <a:rPr lang="en-US" sz="1000">
                <a:latin typeface="Times New Roman" pitchFamily="18" charset="0"/>
              </a:rPr>
              <a:pPr/>
              <a:t>11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100118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7ABCCD3-56E2-4E5D-B783-64064913B004}" type="slidenum">
              <a:rPr lang="en-US" sz="1000">
                <a:latin typeface="Times New Roman" pitchFamily="18" charset="0"/>
              </a:rPr>
              <a:pPr/>
              <a:t>15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4086641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97ABCCD3-56E2-4E5D-B783-64064913B004}" type="slidenum">
              <a:rPr lang="en-US" sz="1000">
                <a:latin typeface="Times New Roman" pitchFamily="18" charset="0"/>
              </a:rPr>
              <a:pPr/>
              <a:t>16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59975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defTabSz="962025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fld id="{B6CCA8D8-02B3-4018-9BFF-87F0BC59E40A}" type="slidenum">
              <a:rPr lang="en-US" sz="1000">
                <a:latin typeface="Times New Roman" pitchFamily="18" charset="0"/>
              </a:rPr>
              <a:pPr/>
              <a:t>19</a:t>
            </a:fld>
            <a:endParaRPr lang="en-US" sz="1000">
              <a:latin typeface="Times New Roman" pitchFamily="18" charset="0"/>
            </a:endParaRPr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CA" smtClean="0"/>
          </a:p>
        </p:txBody>
      </p:sp>
    </p:spTree>
    <p:extLst>
      <p:ext uri="{BB962C8B-B14F-4D97-AF65-F5344CB8AC3E}">
        <p14:creationId xmlns:p14="http://schemas.microsoft.com/office/powerpoint/2010/main" val="526560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E29F8-8AB8-644F-9857-02976C71457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597A7-3E56-9146-A8FC-A3FD0E55AC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8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theatlanticcities.com/design/2013/09/brillliant-idea-keep-escalator-obstructers-right/6912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1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19.w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2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oleObject" Target="../embeddings/oleObject4.bin"/><Relationship Id="rId6" Type="http://schemas.openxmlformats.org/officeDocument/2006/relationships/image" Target="../media/image23.w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28.png"/><Relationship Id="rId5" Type="http://schemas.openxmlformats.org/officeDocument/2006/relationships/oleObject" Target="../embeddings/oleObject5.bin"/><Relationship Id="rId6" Type="http://schemas.openxmlformats.org/officeDocument/2006/relationships/image" Target="../media/image2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32.w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32.w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32.wmf"/><Relationship Id="rId6" Type="http://schemas.openxmlformats.org/officeDocument/2006/relationships/image" Target="../media/image33.png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designernews.co/stories/84443-redditors-design-worst-volume-sliders-possible" TargetMode="External"/><Relationship Id="rId3" Type="http://schemas.openxmlformats.org/officeDocument/2006/relationships/hyperlink" Target="https://m.reddit.com/r/videos/comments/34mazb/speechtotext_scripting_how_long_can_you_watch_hi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41.w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42.wmf"/><Relationship Id="rId5" Type="http://schemas.openxmlformats.org/officeDocument/2006/relationships/image" Target="../media/image43.wmf"/><Relationship Id="rId6" Type="http://schemas.openxmlformats.org/officeDocument/2006/relationships/image" Target="../media/image44.wmf"/><Relationship Id="rId7" Type="http://schemas.openxmlformats.org/officeDocument/2006/relationships/image" Target="../media/image45.wmf"/><Relationship Id="rId8" Type="http://schemas.openxmlformats.org/officeDocument/2006/relationships/image" Target="../media/image46.wmf"/><Relationship Id="rId9" Type="http://schemas.openxmlformats.org/officeDocument/2006/relationships/image" Target="../media/image47.wmf"/><Relationship Id="rId10" Type="http://schemas.openxmlformats.org/officeDocument/2006/relationships/image" Target="../media/image48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9.w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9250" y="6172200"/>
            <a:ext cx="5721350" cy="6096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defRPr/>
            </a:pPr>
            <a:r>
              <a:rPr lang="en-US" sz="900" i="1" dirty="0" smtClean="0">
                <a:solidFill>
                  <a:schemeClr val="bg2">
                    <a:lumMod val="75000"/>
                  </a:schemeClr>
                </a:solidFill>
              </a:rPr>
              <a:t>Adapted From:</a:t>
            </a:r>
          </a:p>
          <a:p>
            <a:pPr>
              <a:lnSpc>
                <a:spcPct val="120000"/>
              </a:lnSpc>
              <a:defRPr/>
            </a:pPr>
            <a:r>
              <a:rPr lang="en-CA" sz="900" i="1" dirty="0" smtClean="0"/>
              <a:t>“Lecture materials by Saul Greenberg, University of Calgary, AB, Canada. http://saul.cpsc.ucalgary.ca/saul/pmwiki.php/HCIResources/HCILectures”</a:t>
            </a:r>
            <a:endParaRPr lang="en-US" sz="900" i="1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defRPr/>
            </a:pPr>
            <a:endParaRPr lang="en-US" sz="900" i="1" dirty="0"/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62000"/>
            <a:ext cx="7696200" cy="288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r" rtl="0" fontAlgn="base">
              <a:spcBef>
                <a:spcPct val="0"/>
              </a:spcBef>
              <a:spcAft>
                <a:spcPct val="0"/>
              </a:spcAft>
              <a:defRPr sz="3600" b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0066"/>
                </a:solidFill>
                <a:latin typeface="Verdana" pitchFamily="34" charset="0"/>
              </a:defRPr>
            </a:lvl9pPr>
          </a:lstStyle>
          <a:p>
            <a:pPr algn="ctr"/>
            <a:r>
              <a:rPr lang="en-US" sz="4500" kern="0" dirty="0" smtClean="0">
                <a:latin typeface="Calibri" charset="0"/>
                <a:ea typeface="Calibri" charset="0"/>
                <a:cs typeface="Calibri" charset="0"/>
              </a:rPr>
              <a:t>CS3205 – HCI in Software Development</a:t>
            </a:r>
            <a:br>
              <a:rPr lang="en-US" sz="4500" kern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4500" kern="0" dirty="0" smtClean="0">
                <a:latin typeface="Calibri" charset="0"/>
                <a:ea typeface="Calibri" charset="0"/>
                <a:cs typeface="Calibri" charset="0"/>
              </a:rPr>
              <a:t/>
            </a:r>
            <a:br>
              <a:rPr lang="en-US" sz="4500" kern="0" dirty="0" smtClean="0">
                <a:latin typeface="Calibri" charset="0"/>
                <a:ea typeface="Calibri" charset="0"/>
                <a:cs typeface="Calibri" charset="0"/>
              </a:rPr>
            </a:br>
            <a:r>
              <a:rPr lang="en-US" sz="4500" kern="0" dirty="0" smtClean="0">
                <a:latin typeface="Calibri" charset="0"/>
                <a:ea typeface="Calibri" charset="0"/>
                <a:cs typeface="Calibri" charset="0"/>
              </a:rPr>
              <a:t>Design Principles</a:t>
            </a:r>
            <a:endParaRPr lang="en-US" sz="4500" kern="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990600" y="3983038"/>
            <a:ext cx="6858000" cy="165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rtl="0" fontAlgn="base">
              <a:spcBef>
                <a:spcPct val="20000"/>
              </a:spcBef>
              <a:spcAft>
                <a:spcPct val="0"/>
              </a:spcAft>
              <a:defRPr sz="105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536575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•"/>
              <a:defRPr sz="2400">
                <a:solidFill>
                  <a:srgbClr val="000066"/>
                </a:solidFill>
                <a:latin typeface="+mj-lt"/>
              </a:defRPr>
            </a:lvl2pPr>
            <a:lvl3pPr marL="1073150" indent="-268288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Char char="o"/>
              <a:defRPr sz="2000">
                <a:solidFill>
                  <a:srgbClr val="000066"/>
                </a:solidFill>
                <a:latin typeface="+mj-lt"/>
              </a:defRPr>
            </a:lvl3pPr>
            <a:lvl4pPr marL="1611313" indent="-358775" algn="l" rtl="0" fontAlgn="base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Font typeface="Times New Roman" pitchFamily="18" charset="0"/>
              <a:buChar char="–"/>
              <a:defRPr sz="1600">
                <a:solidFill>
                  <a:srgbClr val="000066"/>
                </a:solidFill>
                <a:latin typeface="+mj-lt"/>
              </a:defRPr>
            </a:lvl4pPr>
            <a:lvl5pPr marL="2063750" indent="-27305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j-lt"/>
              </a:defRPr>
            </a:lvl5pPr>
            <a:lvl6pPr marL="25209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6pPr>
            <a:lvl7pPr marL="29781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7pPr>
            <a:lvl8pPr marL="34353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8pPr>
            <a:lvl9pPr marL="3892550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000066"/>
                </a:solidFill>
                <a:latin typeface="+mn-lt"/>
              </a:defRPr>
            </a:lvl9pPr>
          </a:lstStyle>
          <a:p>
            <a:pPr algn="ctr"/>
            <a:r>
              <a:rPr lang="en-US" sz="1800" kern="0" dirty="0" smtClean="0">
                <a:latin typeface="Calibri" charset="0"/>
                <a:ea typeface="Calibri" charset="0"/>
                <a:cs typeface="Calibri" charset="0"/>
              </a:rPr>
              <a:t>Dr. Mark </a:t>
            </a:r>
            <a:r>
              <a:rPr lang="en-US" sz="1800" kern="0" dirty="0" err="1" smtClean="0">
                <a:latin typeface="Calibri" charset="0"/>
                <a:ea typeface="Calibri" charset="0"/>
                <a:cs typeface="Calibri" charset="0"/>
              </a:rPr>
              <a:t>Floryan</a:t>
            </a:r>
            <a:endParaRPr lang="en-US" sz="1800" kern="0" dirty="0" smtClean="0">
              <a:latin typeface="Calibri" charset="0"/>
              <a:ea typeface="Calibri" charset="0"/>
              <a:cs typeface="Calibri" charset="0"/>
            </a:endParaRPr>
          </a:p>
          <a:p>
            <a:pPr algn="ctr"/>
            <a:r>
              <a:rPr lang="en-US" sz="1800" kern="0" dirty="0" smtClean="0">
                <a:latin typeface="Calibri" charset="0"/>
                <a:ea typeface="Calibri" charset="0"/>
                <a:cs typeface="Calibri" charset="0"/>
              </a:rPr>
              <a:t>Rice Hall 203</a:t>
            </a:r>
          </a:p>
          <a:p>
            <a:pPr algn="ctr"/>
            <a:r>
              <a:rPr lang="en-US" sz="1800" kern="0" dirty="0" smtClean="0">
                <a:latin typeface="Calibri" charset="0"/>
                <a:ea typeface="Calibri" charset="0"/>
                <a:cs typeface="Calibri" charset="0"/>
              </a:rPr>
              <a:t>mrf8t@cs.virginia.edu</a:t>
            </a:r>
            <a:endParaRPr lang="en-US" sz="1800" kern="0" dirty="0"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2</a:t>
            </a:r>
            <a:r>
              <a:rPr lang="en-US" dirty="0" smtClean="0"/>
              <a:t>: Speak the users’ language</a:t>
            </a:r>
            <a:endParaRPr lang="en-CA" dirty="0" smtClean="0"/>
          </a:p>
        </p:txBody>
      </p:sp>
      <p:pic>
        <p:nvPicPr>
          <p:cNvPr id="22531" name="Picture 3" descr="Well...Duh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0" y="2971800"/>
            <a:ext cx="21717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3</a:t>
            </a:r>
            <a:r>
              <a:rPr lang="en-US" dirty="0" smtClean="0"/>
              <a:t>: Minimize user’s memory load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smtClean="0"/>
              <a:t>Computers good at remembering, people are not!</a:t>
            </a:r>
          </a:p>
          <a:p>
            <a:r>
              <a:rPr lang="en-US" sz="2000" smtClean="0"/>
              <a:t>Promote recognition over recall</a:t>
            </a:r>
          </a:p>
          <a:p>
            <a:pPr lvl="1"/>
            <a:r>
              <a:rPr lang="en-US" sz="1800" smtClean="0"/>
              <a:t>menus, icons, choice dialog boxes vs commands, field formats</a:t>
            </a:r>
          </a:p>
          <a:p>
            <a:pPr lvl="1"/>
            <a:r>
              <a:rPr lang="en-US" sz="1800" smtClean="0"/>
              <a:t>relies on visibility of objects to the user (but less is more!)</a:t>
            </a:r>
          </a:p>
        </p:txBody>
      </p:sp>
      <p:pic>
        <p:nvPicPr>
          <p:cNvPr id="2355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938" y="3252788"/>
            <a:ext cx="41529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5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786188"/>
            <a:ext cx="4700587" cy="307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8" name="Text Box 9"/>
          <p:cNvSpPr txBox="1">
            <a:spLocks noChangeArrowheads="1"/>
          </p:cNvSpPr>
          <p:nvPr/>
        </p:nvSpPr>
        <p:spPr bwMode="auto">
          <a:xfrm>
            <a:off x="0" y="6613525"/>
            <a:ext cx="17319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5F5F5F"/>
                </a:solidFill>
                <a:latin typeface="Arial" charset="0"/>
              </a:rPr>
              <a:t>From Microsoft applications</a:t>
            </a:r>
            <a:endParaRPr lang="en-CA" sz="1000">
              <a:solidFill>
                <a:srgbClr val="5F5F5F"/>
              </a:solidFill>
              <a:latin typeface="Arial" charset="0"/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3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3</a:t>
            </a:r>
            <a:r>
              <a:rPr lang="en-US" dirty="0" smtClean="0"/>
              <a:t>: Minimize user’s memory load</a:t>
            </a:r>
          </a:p>
        </p:txBody>
      </p:sp>
      <p:sp>
        <p:nvSpPr>
          <p:cNvPr id="24579" name="Rectangle 103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Gives input format, example and default</a:t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endParaRPr lang="en-US" sz="2000" smtClean="0"/>
          </a:p>
        </p:txBody>
      </p:sp>
      <p:pic>
        <p:nvPicPr>
          <p:cNvPr id="24580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48000"/>
            <a:ext cx="24193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1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19412"/>
            <a:ext cx="33432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3</a:t>
            </a:r>
            <a:r>
              <a:rPr lang="en-US" dirty="0" smtClean="0"/>
              <a:t>: Minimize user’s memory load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Small number of rules applied universally</a:t>
            </a:r>
          </a:p>
          <a:p>
            <a:pPr lvl="1"/>
            <a:r>
              <a:rPr lang="en-US" smtClean="0"/>
              <a:t>generic commands</a:t>
            </a:r>
          </a:p>
          <a:p>
            <a:pPr lvl="2"/>
            <a:r>
              <a:rPr lang="en-US" smtClean="0"/>
              <a:t>same command can be applied to all interface objects</a:t>
            </a:r>
          </a:p>
          <a:p>
            <a:pPr lvl="3"/>
            <a:r>
              <a:rPr lang="en-US" smtClean="0"/>
              <a:t>interpreted in context of interface object</a:t>
            </a:r>
            <a:br>
              <a:rPr lang="en-US" smtClean="0"/>
            </a:br>
            <a:endParaRPr lang="en-US" smtClean="0"/>
          </a:p>
          <a:p>
            <a:pPr lvl="2"/>
            <a:r>
              <a:rPr lang="en-US" smtClean="0"/>
              <a:t>copy, cut, paste, drag ’n drop, ... for characters, words, paragraphs, circles, files</a:t>
            </a:r>
          </a:p>
          <a:p>
            <a:pPr lvl="2"/>
            <a:endParaRPr lang="en-US" smtClean="0"/>
          </a:p>
          <a:p>
            <a:pPr lvl="2"/>
            <a:r>
              <a:rPr lang="en-US" smtClean="0"/>
              <a:t>context menus</a:t>
            </a:r>
          </a:p>
          <a:p>
            <a:endParaRPr lang="en-US" smtClean="0"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3</a:t>
            </a:r>
            <a:r>
              <a:rPr lang="en-US" dirty="0" smtClean="0"/>
              <a:t>: Minimize user’s memory load</a:t>
            </a:r>
            <a:endParaRPr lang="en-CA" dirty="0" smtClean="0"/>
          </a:p>
        </p:txBody>
      </p:sp>
      <p:pic>
        <p:nvPicPr>
          <p:cNvPr id="26627" name="Picture 4" descr="The world's longest error messag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557338"/>
            <a:ext cx="8001000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4</a:t>
            </a:r>
            <a:r>
              <a:rPr lang="en-US" dirty="0" smtClean="0"/>
              <a:t>: Be consistent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smtClean="0"/>
              <a:t>Consistent syntax of input</a:t>
            </a:r>
            <a:br>
              <a:rPr lang="en-US" sz="2000" smtClean="0"/>
            </a:br>
            <a:endParaRPr lang="en-US" sz="2000" smtClean="0"/>
          </a:p>
          <a:p>
            <a:pPr lvl="1">
              <a:buFontTx/>
              <a:buNone/>
            </a:pPr>
            <a:endParaRPr lang="en-US" sz="1800" smtClean="0"/>
          </a:p>
          <a:p>
            <a:r>
              <a:rPr lang="en-US" sz="2000" smtClean="0"/>
              <a:t>Consist language and graphics</a:t>
            </a:r>
          </a:p>
          <a:p>
            <a:pPr lvl="1"/>
            <a:r>
              <a:rPr lang="en-US" sz="1800" smtClean="0"/>
              <a:t>same visual appearance across the system (e.g. widgets)</a:t>
            </a:r>
          </a:p>
          <a:p>
            <a:pPr lvl="1"/>
            <a:r>
              <a:rPr lang="en-US" sz="1800" smtClean="0"/>
              <a:t>same information/controls in same location on all windows</a:t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endParaRPr lang="en-US" sz="1800" smtClean="0"/>
          </a:p>
          <a:p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Consist effects</a:t>
            </a:r>
          </a:p>
          <a:p>
            <a:pPr lvl="1"/>
            <a:r>
              <a:rPr lang="en-US" sz="1800" smtClean="0"/>
              <a:t>commands, actions have same effect in equivalent situations</a:t>
            </a:r>
          </a:p>
          <a:p>
            <a:pPr lvl="2"/>
            <a:r>
              <a:rPr lang="en-US" sz="1600" smtClean="0"/>
              <a:t>predictability</a:t>
            </a:r>
          </a:p>
        </p:txBody>
      </p:sp>
      <p:grpSp>
        <p:nvGrpSpPr>
          <p:cNvPr id="27652" name="Group 22"/>
          <p:cNvGrpSpPr>
            <a:grpSpLocks/>
          </p:cNvGrpSpPr>
          <p:nvPr/>
        </p:nvGrpSpPr>
        <p:grpSpPr bwMode="auto">
          <a:xfrm>
            <a:off x="1042988" y="3933825"/>
            <a:ext cx="6364287" cy="698500"/>
            <a:chOff x="521" y="2614"/>
            <a:chExt cx="4009" cy="440"/>
          </a:xfrm>
        </p:grpSpPr>
        <p:sp>
          <p:nvSpPr>
            <p:cNvPr id="27653" name="Text Box 8"/>
            <p:cNvSpPr txBox="1">
              <a:spLocks noChangeArrowheads="1"/>
            </p:cNvSpPr>
            <p:nvPr/>
          </p:nvSpPr>
          <p:spPr bwMode="auto">
            <a:xfrm>
              <a:off x="52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27654" name="Text Box 9"/>
            <p:cNvSpPr txBox="1">
              <a:spLocks noChangeArrowheads="1"/>
            </p:cNvSpPr>
            <p:nvPr/>
          </p:nvSpPr>
          <p:spPr bwMode="auto">
            <a:xfrm>
              <a:off x="857" y="261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27655" name="Text Box 10"/>
            <p:cNvSpPr txBox="1">
              <a:spLocks noChangeArrowheads="1"/>
            </p:cNvSpPr>
            <p:nvPr/>
          </p:nvSpPr>
          <p:spPr bwMode="auto">
            <a:xfrm>
              <a:off x="220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27656" name="Text Box 11"/>
            <p:cNvSpPr txBox="1">
              <a:spLocks noChangeArrowheads="1"/>
            </p:cNvSpPr>
            <p:nvPr/>
          </p:nvSpPr>
          <p:spPr bwMode="auto">
            <a:xfrm>
              <a:off x="1673" y="261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27657" name="Text Box 14"/>
            <p:cNvSpPr txBox="1">
              <a:spLocks noChangeArrowheads="1"/>
            </p:cNvSpPr>
            <p:nvPr/>
          </p:nvSpPr>
          <p:spPr bwMode="auto">
            <a:xfrm>
              <a:off x="3515" y="2614"/>
              <a:ext cx="466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Accept</a:t>
              </a:r>
            </a:p>
          </p:txBody>
        </p:sp>
        <p:sp>
          <p:nvSpPr>
            <p:cNvPr id="27658" name="Text Box 15"/>
            <p:cNvSpPr txBox="1">
              <a:spLocks noChangeArrowheads="1"/>
            </p:cNvSpPr>
            <p:nvPr/>
          </p:nvSpPr>
          <p:spPr bwMode="auto">
            <a:xfrm>
              <a:off x="4014" y="2614"/>
              <a:ext cx="516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Dismiss</a:t>
              </a:r>
            </a:p>
          </p:txBody>
        </p:sp>
        <p:sp>
          <p:nvSpPr>
            <p:cNvPr id="27659" name="Text Box 16"/>
            <p:cNvSpPr txBox="1">
              <a:spLocks noChangeArrowheads="1"/>
            </p:cNvSpPr>
            <p:nvPr/>
          </p:nvSpPr>
          <p:spPr bwMode="auto">
            <a:xfrm>
              <a:off x="2681" y="2854"/>
              <a:ext cx="472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27660" name="Text Box 17"/>
            <p:cNvSpPr txBox="1">
              <a:spLocks noChangeArrowheads="1"/>
            </p:cNvSpPr>
            <p:nvPr/>
          </p:nvSpPr>
          <p:spPr bwMode="auto">
            <a:xfrm>
              <a:off x="2681" y="2614"/>
              <a:ext cx="267" cy="200"/>
            </a:xfrm>
            <a:prstGeom prst="rect">
              <a:avLst/>
            </a:prstGeom>
            <a:solidFill>
              <a:schemeClr val="folHlink"/>
            </a:solidFill>
            <a:ln w="12699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sz="1400">
                  <a:latin typeface="Arial" charset="0"/>
                </a:rPr>
                <a:t>Ok</a:t>
              </a:r>
            </a:p>
          </p:txBody>
        </p:sp>
        <p:sp>
          <p:nvSpPr>
            <p:cNvPr id="27661" name="Rectangle 18"/>
            <p:cNvSpPr>
              <a:spLocks noChangeArrowheads="1"/>
            </p:cNvSpPr>
            <p:nvPr/>
          </p:nvSpPr>
          <p:spPr bwMode="auto">
            <a:xfrm>
              <a:off x="569" y="2662"/>
              <a:ext cx="192" cy="96"/>
            </a:xfrm>
            <a:prstGeom prst="rect">
              <a:avLst/>
            </a:prstGeom>
            <a:noFill/>
            <a:ln w="12699" cap="rnd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7662" name="Rectangle 19"/>
            <p:cNvSpPr>
              <a:spLocks noChangeArrowheads="1"/>
            </p:cNvSpPr>
            <p:nvPr/>
          </p:nvSpPr>
          <p:spPr bwMode="auto">
            <a:xfrm>
              <a:off x="1721" y="2662"/>
              <a:ext cx="384" cy="96"/>
            </a:xfrm>
            <a:prstGeom prst="rect">
              <a:avLst/>
            </a:prstGeom>
            <a:noFill/>
            <a:ln w="12699" cap="rnd">
              <a:solidFill>
                <a:schemeClr val="tx1"/>
              </a:solidFill>
              <a:prstDash val="sysDot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r>
              <a:rPr lang="en-US" b="1" dirty="0" smtClean="0"/>
              <a:t>4</a:t>
            </a:r>
            <a:r>
              <a:rPr lang="en-US" dirty="0" smtClean="0"/>
              <a:t>: Be consistent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048" y="212726"/>
            <a:ext cx="3657957" cy="6492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337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4</a:t>
            </a:r>
            <a:r>
              <a:rPr lang="en-US" dirty="0" smtClean="0"/>
              <a:t>. Be Consistent</a:t>
            </a:r>
            <a:endParaRPr lang="en-CA" dirty="0" smtClean="0"/>
          </a:p>
        </p:txBody>
      </p:sp>
      <p:pic>
        <p:nvPicPr>
          <p:cNvPr id="28675" name="Picture 5" descr="cmdlb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543175"/>
            <a:ext cx="41148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AutoShape 7"/>
          <p:cNvSpPr>
            <a:spLocks/>
          </p:cNvSpPr>
          <p:nvPr/>
        </p:nvSpPr>
        <p:spPr bwMode="auto">
          <a:xfrm>
            <a:off x="533400" y="1905000"/>
            <a:ext cx="3581400" cy="2200275"/>
          </a:xfrm>
          <a:prstGeom prst="borderCallout2">
            <a:avLst>
              <a:gd name="adj1" fmla="val 5194"/>
              <a:gd name="adj2" fmla="val 102130"/>
              <a:gd name="adj3" fmla="val 5194"/>
              <a:gd name="adj4" fmla="val 112190"/>
              <a:gd name="adj5" fmla="val 43722"/>
              <a:gd name="adj6" fmla="val 122606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>
                <a:latin typeface="Arial" charset="0"/>
              </a:rPr>
              <a:t>These are labels with a raised appearance.</a:t>
            </a:r>
          </a:p>
          <a:p>
            <a:pPr algn="ctr" eaLnBrk="0" hangingPunct="0"/>
            <a:endParaRPr lang="en-US">
              <a:latin typeface="Arial" charset="0"/>
            </a:endParaRPr>
          </a:p>
          <a:p>
            <a:pPr eaLnBrk="0" hangingPunct="0"/>
            <a:r>
              <a:rPr lang="en-US">
                <a:latin typeface="Arial" charset="0"/>
              </a:rPr>
              <a:t>Is it any surprise that people try and click on them?</a:t>
            </a:r>
            <a:endParaRPr lang="en-CA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4</a:t>
            </a:r>
            <a:r>
              <a:rPr lang="en-US" dirty="0" smtClean="0"/>
              <a:t>. Be Consistent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600200"/>
            <a:ext cx="8229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Internal Consistency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- Consistency within your application.</a:t>
            </a:r>
          </a:p>
          <a:p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endParaRPr lang="en-US" dirty="0" smtClean="0">
              <a:latin typeface="+mj-lt"/>
            </a:endParaRPr>
          </a:p>
          <a:p>
            <a:r>
              <a:rPr lang="en-US" b="1" dirty="0" smtClean="0">
                <a:latin typeface="+mj-lt"/>
              </a:rPr>
              <a:t>External Consistency</a:t>
            </a:r>
            <a:r>
              <a:rPr lang="en-US" dirty="0" smtClean="0">
                <a:latin typeface="+mj-lt"/>
              </a:rPr>
              <a:t>:</a:t>
            </a:r>
          </a:p>
          <a:p>
            <a:endParaRPr lang="en-US" dirty="0" smtClean="0">
              <a:latin typeface="+mj-lt"/>
            </a:endParaRPr>
          </a:p>
          <a:p>
            <a:r>
              <a:rPr lang="en-US" dirty="0" smtClean="0">
                <a:latin typeface="+mj-lt"/>
              </a:rPr>
              <a:t>- Consistency with applications similar to yours.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Interesting!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dirty="0" smtClean="0">
                <a:hlinkClick r:id="rId3"/>
              </a:rPr>
              <a:t>http://www.theatlanticcities.com/design/2013/09/brillliant-idea-keep-escalator-obstructers-right/6912/</a:t>
            </a:r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4073247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Nine Principles of Design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2381250" y="1752600"/>
            <a:ext cx="4552950" cy="4953000"/>
          </a:xfrm>
        </p:spPr>
        <p:txBody>
          <a:bodyPr>
            <a:normAutofit lnSpcReduction="10000"/>
          </a:bodyPr>
          <a:lstStyle/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Simple and natural dialog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Speak the user’s language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Minimize user’s memory load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Be consistent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Provide feedback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Provide clearly marked exits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Provide shortcuts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Deal with errors in a positive manner</a:t>
            </a:r>
          </a:p>
          <a:p>
            <a:pPr marL="685800" lvl="1" indent="-342900">
              <a:buFont typeface="+mj-lt"/>
              <a:buAutoNum type="arabicPeriod"/>
            </a:pPr>
            <a:endParaRPr lang="en-US" sz="1800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sz="1800" dirty="0" smtClean="0"/>
              <a:t>Provide help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: Provide feedback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>
            <a:normAutofit lnSpcReduction="10000"/>
          </a:bodyPr>
          <a:lstStyle/>
          <a:p>
            <a:r>
              <a:rPr lang="en-US" sz="2400" smtClean="0"/>
              <a:t>Continuously inform the user about </a:t>
            </a:r>
          </a:p>
          <a:p>
            <a:pPr lvl="1"/>
            <a:r>
              <a:rPr lang="en-US" sz="2000" smtClean="0"/>
              <a:t>what it is doing</a:t>
            </a:r>
          </a:p>
          <a:p>
            <a:pPr lvl="1"/>
            <a:r>
              <a:rPr lang="en-US" sz="2000" smtClean="0"/>
              <a:t>how it is interpreting the user’s input</a:t>
            </a:r>
          </a:p>
          <a:p>
            <a:pPr lvl="1"/>
            <a:r>
              <a:rPr lang="en-US" sz="2000" smtClean="0"/>
              <a:t>user should always be aware of what is going on</a:t>
            </a:r>
          </a:p>
          <a:p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  <a:p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endParaRPr lang="en-US" sz="2400" smtClean="0"/>
          </a:p>
        </p:txBody>
      </p:sp>
      <p:grpSp>
        <p:nvGrpSpPr>
          <p:cNvPr id="31748" name="Group 16"/>
          <p:cNvGrpSpPr>
            <a:grpSpLocks/>
          </p:cNvGrpSpPr>
          <p:nvPr/>
        </p:nvGrpSpPr>
        <p:grpSpPr bwMode="auto">
          <a:xfrm>
            <a:off x="2771775" y="3500438"/>
            <a:ext cx="1465263" cy="1233487"/>
            <a:chOff x="4213" y="223"/>
            <a:chExt cx="1300" cy="1274"/>
          </a:xfrm>
        </p:grpSpPr>
        <p:pic>
          <p:nvPicPr>
            <p:cNvPr id="31762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" r="595"/>
            <a:stretch>
              <a:fillRect/>
            </a:stretch>
          </p:blipFill>
          <p:spPr bwMode="auto">
            <a:xfrm>
              <a:off x="4213" y="223"/>
              <a:ext cx="1300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63" name="Rectangle 6"/>
            <p:cNvSpPr>
              <a:spLocks noChangeArrowheads="1"/>
            </p:cNvSpPr>
            <p:nvPr/>
          </p:nvSpPr>
          <p:spPr bwMode="auto">
            <a:xfrm>
              <a:off x="4388" y="413"/>
              <a:ext cx="356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&gt; Doit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4" name="Rectangle 7"/>
            <p:cNvSpPr>
              <a:spLocks noChangeArrowheads="1"/>
            </p:cNvSpPr>
            <p:nvPr/>
          </p:nvSpPr>
          <p:spPr bwMode="auto">
            <a:xfrm>
              <a:off x="4643" y="413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5" name="Rectangle 8"/>
            <p:cNvSpPr>
              <a:spLocks noChangeArrowheads="1"/>
            </p:cNvSpPr>
            <p:nvPr/>
          </p:nvSpPr>
          <p:spPr bwMode="auto">
            <a:xfrm>
              <a:off x="4388" y="525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6" name="Rectangle 9"/>
            <p:cNvSpPr>
              <a:spLocks noChangeArrowheads="1"/>
            </p:cNvSpPr>
            <p:nvPr/>
          </p:nvSpPr>
          <p:spPr bwMode="auto">
            <a:xfrm>
              <a:off x="4388" y="636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7" name="Rectangle 10"/>
            <p:cNvSpPr>
              <a:spLocks noChangeArrowheads="1"/>
            </p:cNvSpPr>
            <p:nvPr/>
          </p:nvSpPr>
          <p:spPr bwMode="auto">
            <a:xfrm>
              <a:off x="4388" y="748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</p:grpSp>
      <p:sp>
        <p:nvSpPr>
          <p:cNvPr id="31749" name="Rectangle 13"/>
          <p:cNvSpPr>
            <a:spLocks noChangeArrowheads="1"/>
          </p:cNvSpPr>
          <p:nvPr/>
        </p:nvSpPr>
        <p:spPr bwMode="auto">
          <a:xfrm>
            <a:off x="6054725" y="227013"/>
            <a:ext cx="101600" cy="227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0" hangingPunct="0"/>
            <a:r>
              <a:rPr lang="en-US" sz="1200">
                <a:solidFill>
                  <a:srgbClr val="000000"/>
                </a:solidFill>
                <a:latin typeface="Arial" charset="0"/>
              </a:rPr>
              <a:t> </a:t>
            </a:r>
            <a:endParaRPr lang="en-US" sz="1400">
              <a:latin typeface="Arial" charset="0"/>
            </a:endParaRPr>
          </a:p>
        </p:txBody>
      </p:sp>
      <p:graphicFrame>
        <p:nvGraphicFramePr>
          <p:cNvPr id="31750" name="Object 17"/>
          <p:cNvGraphicFramePr>
            <a:graphicFrameLocks noChangeAspect="1"/>
          </p:cNvGraphicFramePr>
          <p:nvPr/>
        </p:nvGraphicFramePr>
        <p:xfrm>
          <a:off x="1781175" y="4110038"/>
          <a:ext cx="106362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" name="Clip" r:id="rId5" imgW="1063467" imgH="2287818" progId="">
                  <p:embed/>
                </p:oleObj>
              </mc:Choice>
              <mc:Fallback>
                <p:oleObj name="Clip" r:id="rId5" imgW="1063467" imgH="2287818" progId="">
                  <p:embed/>
                  <p:pic>
                    <p:nvPicPr>
                      <p:cNvPr id="0" name="Picture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1175" y="4110038"/>
                        <a:ext cx="1063625" cy="228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1" name="AutoShape 18"/>
          <p:cNvSpPr>
            <a:spLocks noChangeArrowheads="1"/>
          </p:cNvSpPr>
          <p:nvPr/>
        </p:nvSpPr>
        <p:spPr bwMode="auto">
          <a:xfrm>
            <a:off x="1028700" y="3379788"/>
            <a:ext cx="1438275" cy="760412"/>
          </a:xfrm>
          <a:prstGeom prst="cloudCallout">
            <a:avLst>
              <a:gd name="adj1" fmla="val 22847"/>
              <a:gd name="adj2" fmla="val 70667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What’s it doing?</a:t>
            </a:r>
          </a:p>
        </p:txBody>
      </p:sp>
      <p:grpSp>
        <p:nvGrpSpPr>
          <p:cNvPr id="31752" name="Group 25"/>
          <p:cNvGrpSpPr>
            <a:grpSpLocks/>
          </p:cNvGrpSpPr>
          <p:nvPr/>
        </p:nvGrpSpPr>
        <p:grpSpPr bwMode="auto">
          <a:xfrm>
            <a:off x="5076825" y="3429000"/>
            <a:ext cx="1465263" cy="1233488"/>
            <a:chOff x="4213" y="223"/>
            <a:chExt cx="1300" cy="1274"/>
          </a:xfrm>
        </p:grpSpPr>
        <p:pic>
          <p:nvPicPr>
            <p:cNvPr id="31756" name="Picture 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0" r="595"/>
            <a:stretch>
              <a:fillRect/>
            </a:stretch>
          </p:blipFill>
          <p:spPr bwMode="auto">
            <a:xfrm>
              <a:off x="4213" y="223"/>
              <a:ext cx="1300" cy="1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7" name="Rectangle 27"/>
            <p:cNvSpPr>
              <a:spLocks noChangeArrowheads="1"/>
            </p:cNvSpPr>
            <p:nvPr/>
          </p:nvSpPr>
          <p:spPr bwMode="auto">
            <a:xfrm>
              <a:off x="4388" y="413"/>
              <a:ext cx="771" cy="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&gt; Doit</a:t>
              </a:r>
            </a:p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This will take</a:t>
              </a:r>
              <a:br>
                <a:rPr lang="en-US" sz="1200">
                  <a:solidFill>
                    <a:srgbClr val="000000"/>
                  </a:solidFill>
                  <a:latin typeface="Arial" charset="0"/>
                </a:rPr>
              </a:br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5 minutes...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58" name="Rectangle 28"/>
            <p:cNvSpPr>
              <a:spLocks noChangeArrowheads="1"/>
            </p:cNvSpPr>
            <p:nvPr/>
          </p:nvSpPr>
          <p:spPr bwMode="auto">
            <a:xfrm>
              <a:off x="4643" y="413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59" name="Rectangle 29"/>
            <p:cNvSpPr>
              <a:spLocks noChangeArrowheads="1"/>
            </p:cNvSpPr>
            <p:nvPr/>
          </p:nvSpPr>
          <p:spPr bwMode="auto">
            <a:xfrm>
              <a:off x="4388" y="525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0" name="Rectangle 30"/>
            <p:cNvSpPr>
              <a:spLocks noChangeArrowheads="1"/>
            </p:cNvSpPr>
            <p:nvPr/>
          </p:nvSpPr>
          <p:spPr bwMode="auto">
            <a:xfrm>
              <a:off x="4388" y="636"/>
              <a:ext cx="38" cy="1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  <p:sp>
          <p:nvSpPr>
            <p:cNvPr id="31761" name="Rectangle 31"/>
            <p:cNvSpPr>
              <a:spLocks noChangeArrowheads="1"/>
            </p:cNvSpPr>
            <p:nvPr/>
          </p:nvSpPr>
          <p:spPr bwMode="auto">
            <a:xfrm>
              <a:off x="4388" y="748"/>
              <a:ext cx="3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US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US" sz="1400">
                <a:latin typeface="Arial" charset="0"/>
              </a:endParaRPr>
            </a:p>
          </p:txBody>
        </p:sp>
      </p:grpSp>
      <p:graphicFrame>
        <p:nvGraphicFramePr>
          <p:cNvPr id="31753" name="Object 32"/>
          <p:cNvGraphicFramePr>
            <a:graphicFrameLocks noChangeAspect="1"/>
          </p:cNvGraphicFramePr>
          <p:nvPr/>
        </p:nvGraphicFramePr>
        <p:xfrm>
          <a:off x="6677025" y="4267200"/>
          <a:ext cx="1839913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6" name="Clip" r:id="rId7" imgW="1839884" imgH="2286000" progId="">
                  <p:embed/>
                </p:oleObj>
              </mc:Choice>
              <mc:Fallback>
                <p:oleObj name="Clip" r:id="rId7" imgW="1839884" imgH="2286000" progId="">
                  <p:embed/>
                  <p:pic>
                    <p:nvPicPr>
                      <p:cNvPr id="0" name="Picture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77025" y="4267200"/>
                        <a:ext cx="1839913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4" name="AutoShape 33"/>
          <p:cNvSpPr>
            <a:spLocks noChangeArrowheads="1"/>
          </p:cNvSpPr>
          <p:nvPr/>
        </p:nvSpPr>
        <p:spPr bwMode="auto">
          <a:xfrm>
            <a:off x="6829425" y="3352800"/>
            <a:ext cx="1438275" cy="760413"/>
          </a:xfrm>
          <a:prstGeom prst="cloudCallout">
            <a:avLst>
              <a:gd name="adj1" fmla="val 22847"/>
              <a:gd name="adj2" fmla="val 70667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Time for coffee.</a:t>
            </a:r>
          </a:p>
        </p:txBody>
      </p:sp>
      <p:sp>
        <p:nvSpPr>
          <p:cNvPr id="31755" name="Line 34"/>
          <p:cNvSpPr>
            <a:spLocks noChangeShapeType="1"/>
          </p:cNvSpPr>
          <p:nvPr/>
        </p:nvSpPr>
        <p:spPr bwMode="auto">
          <a:xfrm>
            <a:off x="4500563" y="3213100"/>
            <a:ext cx="0" cy="30480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</a:p>
        </p:txBody>
      </p:sp>
      <p:graphicFrame>
        <p:nvGraphicFramePr>
          <p:cNvPr id="32771" name="Object 3"/>
          <p:cNvGraphicFramePr>
            <a:graphicFrameLocks/>
          </p:cNvGraphicFramePr>
          <p:nvPr/>
        </p:nvGraphicFramePr>
        <p:xfrm>
          <a:off x="3124200" y="2133600"/>
          <a:ext cx="2343150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31" name="Document" r:id="rId3" imgW="1098804" imgH="574548" progId="Word.Document.8">
                  <p:embed/>
                </p:oleObj>
              </mc:Choice>
              <mc:Fallback>
                <p:oleObj name="Document" r:id="rId3" imgW="1098804" imgH="574548" progId="Word.Document.8">
                  <p:embed/>
                  <p:pic>
                    <p:nvPicPr>
                      <p:cNvPr id="0" name="Picture 2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133600"/>
                        <a:ext cx="2343150" cy="121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2" name="AutoShape 4"/>
          <p:cNvSpPr>
            <a:spLocks/>
          </p:cNvSpPr>
          <p:nvPr/>
        </p:nvSpPr>
        <p:spPr bwMode="auto">
          <a:xfrm>
            <a:off x="990600" y="3927475"/>
            <a:ext cx="1600200" cy="654050"/>
          </a:xfrm>
          <a:prstGeom prst="borderCallout2">
            <a:avLst>
              <a:gd name="adj1" fmla="val 17477"/>
              <a:gd name="adj2" fmla="val 104764"/>
              <a:gd name="adj3" fmla="val 17477"/>
              <a:gd name="adj4" fmla="val 116269"/>
              <a:gd name="adj5" fmla="val -131796"/>
              <a:gd name="adj6" fmla="val 154861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What did I select?</a:t>
            </a:r>
          </a:p>
        </p:txBody>
      </p:sp>
      <p:sp>
        <p:nvSpPr>
          <p:cNvPr id="32773" name="AutoShape 5"/>
          <p:cNvSpPr>
            <a:spLocks/>
          </p:cNvSpPr>
          <p:nvPr/>
        </p:nvSpPr>
        <p:spPr bwMode="auto">
          <a:xfrm>
            <a:off x="6172200" y="1843088"/>
            <a:ext cx="1600200" cy="654050"/>
          </a:xfrm>
          <a:prstGeom prst="borderCallout2">
            <a:avLst>
              <a:gd name="adj1" fmla="val 21556"/>
              <a:gd name="adj2" fmla="val -4764"/>
              <a:gd name="adj3" fmla="val 21556"/>
              <a:gd name="adj4" fmla="val -20338"/>
              <a:gd name="adj5" fmla="val 140718"/>
              <a:gd name="adj6" fmla="val -72519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 dirty="0">
                <a:latin typeface="Arial" charset="0"/>
              </a:rPr>
              <a:t>What mode am I in now?</a:t>
            </a:r>
          </a:p>
        </p:txBody>
      </p:sp>
      <p:sp>
        <p:nvSpPr>
          <p:cNvPr id="32774" name="AutoShape 6"/>
          <p:cNvSpPr>
            <a:spLocks/>
          </p:cNvSpPr>
          <p:nvPr/>
        </p:nvSpPr>
        <p:spPr bwMode="auto">
          <a:xfrm>
            <a:off x="5715000" y="4219575"/>
            <a:ext cx="1600200" cy="1203325"/>
          </a:xfrm>
          <a:prstGeom prst="borderCallout2">
            <a:avLst>
              <a:gd name="adj1" fmla="val 11958"/>
              <a:gd name="adj2" fmla="val -4764"/>
              <a:gd name="adj3" fmla="val 11958"/>
              <a:gd name="adj4" fmla="val -16370"/>
              <a:gd name="adj5" fmla="val -120264"/>
              <a:gd name="adj6" fmla="val -54069"/>
            </a:avLst>
          </a:prstGeom>
          <a:noFill/>
          <a:ln w="12699">
            <a:solidFill>
              <a:schemeClr val="hlink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800">
                <a:latin typeface="Arial" charset="0"/>
              </a:rPr>
              <a:t>How is the system interpreting my actions?</a:t>
            </a:r>
          </a:p>
        </p:txBody>
      </p:sp>
      <p:sp>
        <p:nvSpPr>
          <p:cNvPr id="32775" name="Text Box 7"/>
          <p:cNvSpPr txBox="1">
            <a:spLocks noChangeArrowheads="1"/>
          </p:cNvSpPr>
          <p:nvPr/>
        </p:nvSpPr>
        <p:spPr bwMode="auto">
          <a:xfrm>
            <a:off x="0" y="6613525"/>
            <a:ext cx="10207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Paint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smtClean="0"/>
              <a:t>Be as specific as possible, based on user’s input</a:t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/>
            </a:r>
            <a:br>
              <a:rPr lang="en-US" sz="2400" smtClean="0"/>
            </a:br>
            <a:r>
              <a:rPr lang="en-US" sz="2400" smtClean="0"/>
              <a:t>Best within the context of the action</a:t>
            </a:r>
          </a:p>
        </p:txBody>
      </p:sp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2205038"/>
            <a:ext cx="30003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205038"/>
            <a:ext cx="3000375" cy="164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3798" name="Object 6"/>
          <p:cNvGraphicFramePr>
            <a:graphicFrameLocks/>
          </p:cNvGraphicFramePr>
          <p:nvPr/>
        </p:nvGraphicFramePr>
        <p:xfrm>
          <a:off x="2124075" y="4292600"/>
          <a:ext cx="3738563" cy="163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54" name="Document" r:id="rId5" imgW="2231136" imgH="982980" progId="Word.Document.8">
                  <p:embed/>
                </p:oleObj>
              </mc:Choice>
              <mc:Fallback>
                <p:oleObj name="Document" r:id="rId5" imgW="2231136" imgH="982980" progId="Word.Document.8">
                  <p:embed/>
                  <p:pic>
                    <p:nvPicPr>
                      <p:cNvPr id="0" name="Picture 19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4292600"/>
                        <a:ext cx="3738563" cy="163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: Provide feedback</a:t>
            </a:r>
            <a:endParaRPr lang="en-CA" dirty="0" smtClean="0"/>
          </a:p>
        </p:txBody>
      </p:sp>
      <p:pic>
        <p:nvPicPr>
          <p:cNvPr id="34819" name="Picture 4" descr="Epileptics Bewar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3124200"/>
            <a:ext cx="4297363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3419475" y="4365625"/>
            <a:ext cx="3733800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 i="1">
                <a:latin typeface="Arial" charset="0"/>
              </a:rPr>
              <a:t>Drawing Board LT</a:t>
            </a:r>
            <a:endParaRPr lang="en-US" sz="1200">
              <a:latin typeface="Arial" charset="0"/>
            </a:endParaRPr>
          </a:p>
        </p:txBody>
      </p:sp>
      <p:sp>
        <p:nvSpPr>
          <p:cNvPr id="34821" name="AutoShape 6"/>
          <p:cNvSpPr>
            <a:spLocks/>
          </p:cNvSpPr>
          <p:nvPr/>
        </p:nvSpPr>
        <p:spPr bwMode="auto">
          <a:xfrm>
            <a:off x="755650" y="1700213"/>
            <a:ext cx="3657600" cy="609600"/>
          </a:xfrm>
          <a:prstGeom prst="borderCallout2">
            <a:avLst>
              <a:gd name="adj1" fmla="val 18750"/>
              <a:gd name="adj2" fmla="val 102083"/>
              <a:gd name="adj3" fmla="val 18750"/>
              <a:gd name="adj4" fmla="val 141278"/>
              <a:gd name="adj5" fmla="val 306250"/>
              <a:gd name="adj6" fmla="val 160157"/>
            </a:avLst>
          </a:prstGeom>
          <a:noFill/>
          <a:ln w="12699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800">
                <a:latin typeface="Arial" charset="0"/>
              </a:rPr>
              <a:t>Multiple files being copied, </a:t>
            </a:r>
            <a:br>
              <a:rPr lang="en-US" sz="1800">
                <a:latin typeface="Arial" charset="0"/>
              </a:rPr>
            </a:br>
            <a:r>
              <a:rPr lang="en-US" sz="1800">
                <a:latin typeface="Arial" charset="0"/>
              </a:rPr>
              <a:t>but feedback is file by file.</a:t>
            </a:r>
            <a:endParaRPr lang="en-CA" sz="180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Without feedback…how long until a user gives up (start clicking randomly, gets frustrated, etc.) on average?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</a:p>
        </p:txBody>
      </p:sp>
      <p:sp>
        <p:nvSpPr>
          <p:cNvPr id="35843" name="Rectangle 10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Response time</a:t>
            </a:r>
          </a:p>
          <a:p>
            <a:pPr lvl="1"/>
            <a:r>
              <a:rPr lang="en-US" sz="1800" dirty="0" smtClean="0"/>
              <a:t>how users perceive delays</a:t>
            </a:r>
            <a:br>
              <a:rPr lang="en-US" sz="1800" dirty="0" smtClean="0"/>
            </a:br>
            <a:endParaRPr lang="en-US" sz="1800" dirty="0" smtClean="0"/>
          </a:p>
          <a:p>
            <a:pPr lvl="2">
              <a:buFontTx/>
              <a:buNone/>
            </a:pPr>
            <a:r>
              <a:rPr lang="en-US" sz="1600" dirty="0" smtClean="0"/>
              <a:t>   &lt;0.1s  	perceived as “instantaneous”</a:t>
            </a:r>
            <a:br>
              <a:rPr lang="en-US" sz="1600" dirty="0" smtClean="0"/>
            </a:br>
            <a:endParaRPr lang="en-US" sz="1600" dirty="0" smtClean="0"/>
          </a:p>
          <a:p>
            <a:pPr lvl="2">
              <a:buFontTx/>
              <a:buNone/>
            </a:pPr>
            <a:r>
              <a:rPr lang="en-US" sz="1600" dirty="0" smtClean="0"/>
              <a:t>      1s     user’s flow of thought stays uninterrupted, but delay noticed</a:t>
            </a:r>
            <a:br>
              <a:rPr lang="en-US" sz="1600" dirty="0" smtClean="0"/>
            </a:br>
            <a:endParaRPr lang="en-US" sz="1600" dirty="0" smtClean="0"/>
          </a:p>
          <a:p>
            <a:pPr lvl="2">
              <a:buFontTx/>
              <a:buNone/>
            </a:pPr>
            <a:r>
              <a:rPr lang="en-US" sz="1600" dirty="0" smtClean="0"/>
              <a:t>    10s    	limit for keeping user’s attention focused on the dialog</a:t>
            </a:r>
            <a:br>
              <a:rPr lang="en-US" sz="1600" dirty="0" smtClean="0"/>
            </a:br>
            <a:endParaRPr lang="en-US" sz="1600" dirty="0" smtClean="0"/>
          </a:p>
          <a:p>
            <a:pPr lvl="2">
              <a:buFontTx/>
              <a:buNone/>
            </a:pPr>
            <a:r>
              <a:rPr lang="en-US" sz="1600" dirty="0" smtClean="0"/>
              <a:t>&gt;  10s     user will want to perform other tasks while waiting</a:t>
            </a:r>
          </a:p>
          <a:p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</a:p>
        </p:txBody>
      </p:sp>
      <p:sp>
        <p:nvSpPr>
          <p:cNvPr id="36867" name="Rectangle 4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Dealing with long delays</a:t>
            </a:r>
            <a:br>
              <a:rPr lang="en-US" sz="2400" smtClean="0"/>
            </a:br>
            <a:endParaRPr lang="en-US" sz="2400" smtClean="0"/>
          </a:p>
          <a:p>
            <a:pPr lvl="1"/>
            <a:r>
              <a:rPr lang="en-US" sz="2000" smtClean="0"/>
              <a:t>Cursors</a:t>
            </a:r>
          </a:p>
          <a:p>
            <a:pPr lvl="2"/>
            <a:r>
              <a:rPr lang="en-US" sz="1800" smtClean="0"/>
              <a:t>for short transactions</a:t>
            </a:r>
            <a:br>
              <a:rPr lang="en-US" sz="1800" smtClean="0"/>
            </a:br>
            <a:r>
              <a:rPr lang="en-US" sz="1800" smtClean="0"/>
              <a:t/>
            </a:r>
            <a:br>
              <a:rPr lang="en-US" sz="1800" smtClean="0"/>
            </a:br>
            <a:endParaRPr lang="en-US" sz="1800" smtClean="0"/>
          </a:p>
          <a:p>
            <a:pPr lvl="1"/>
            <a:r>
              <a:rPr lang="en-US" sz="2000" smtClean="0"/>
              <a:t>Percent done dialogs</a:t>
            </a:r>
          </a:p>
          <a:p>
            <a:pPr lvl="3"/>
            <a:r>
              <a:rPr lang="en-US" sz="1400" smtClean="0"/>
              <a:t>time left</a:t>
            </a:r>
          </a:p>
          <a:p>
            <a:pPr lvl="3"/>
            <a:r>
              <a:rPr lang="en-US" sz="1400" smtClean="0"/>
              <a:t>estimated time</a:t>
            </a:r>
          </a:p>
          <a:p>
            <a:pPr lvl="3">
              <a:buFontTx/>
              <a:buNone/>
            </a:pPr>
            <a:r>
              <a:rPr lang="en-US" sz="1400" smtClean="0"/>
              <a:t/>
            </a:r>
            <a:br>
              <a:rPr lang="en-US" sz="1400" smtClean="0"/>
            </a:br>
            <a:endParaRPr lang="en-US" sz="1400" smtClean="0"/>
          </a:p>
          <a:p>
            <a:pPr lvl="1"/>
            <a:r>
              <a:rPr lang="en-US" sz="2000" smtClean="0"/>
              <a:t>Random</a:t>
            </a:r>
          </a:p>
          <a:p>
            <a:pPr lvl="2"/>
            <a:r>
              <a:rPr lang="en-US" sz="1800" smtClean="0"/>
              <a:t>for unknown times</a:t>
            </a:r>
          </a:p>
        </p:txBody>
      </p:sp>
      <p:pic>
        <p:nvPicPr>
          <p:cNvPr id="36868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3500438"/>
            <a:ext cx="329565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6869" name="Group 26"/>
          <p:cNvGrpSpPr>
            <a:grpSpLocks/>
          </p:cNvGrpSpPr>
          <p:nvPr/>
        </p:nvGrpSpPr>
        <p:grpSpPr bwMode="auto">
          <a:xfrm>
            <a:off x="4427538" y="5229225"/>
            <a:ext cx="2876550" cy="1457325"/>
            <a:chOff x="2391" y="2911"/>
            <a:chExt cx="1812" cy="918"/>
          </a:xfrm>
        </p:grpSpPr>
        <p:sp>
          <p:nvSpPr>
            <p:cNvPr id="36871" name="Rectangle 5"/>
            <p:cNvSpPr>
              <a:spLocks noChangeArrowheads="1"/>
            </p:cNvSpPr>
            <p:nvPr/>
          </p:nvSpPr>
          <p:spPr bwMode="auto">
            <a:xfrm>
              <a:off x="2391" y="2911"/>
              <a:ext cx="1812" cy="918"/>
            </a:xfrm>
            <a:prstGeom prst="rect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2" name="Oval 6"/>
            <p:cNvSpPr>
              <a:spLocks noChangeArrowheads="1"/>
            </p:cNvSpPr>
            <p:nvPr/>
          </p:nvSpPr>
          <p:spPr bwMode="auto">
            <a:xfrm>
              <a:off x="2977" y="3137"/>
              <a:ext cx="492" cy="512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3" name="Rectangle 8"/>
            <p:cNvSpPr>
              <a:spLocks noChangeArrowheads="1"/>
            </p:cNvSpPr>
            <p:nvPr/>
          </p:nvSpPr>
          <p:spPr bwMode="auto">
            <a:xfrm>
              <a:off x="3600" y="3552"/>
              <a:ext cx="445" cy="198"/>
            </a:xfrm>
            <a:prstGeom prst="rect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>
                  <a:latin typeface="Arial" charset="0"/>
                </a:rPr>
                <a:t>cancel</a:t>
              </a:r>
            </a:p>
          </p:txBody>
        </p:sp>
        <p:sp>
          <p:nvSpPr>
            <p:cNvPr id="36874" name="Oval 9"/>
            <p:cNvSpPr>
              <a:spLocks noChangeArrowheads="1"/>
            </p:cNvSpPr>
            <p:nvPr/>
          </p:nvSpPr>
          <p:spPr bwMode="auto">
            <a:xfrm>
              <a:off x="3111" y="3337"/>
              <a:ext cx="38" cy="39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5" name="Oval 10"/>
            <p:cNvSpPr>
              <a:spLocks noChangeArrowheads="1"/>
            </p:cNvSpPr>
            <p:nvPr/>
          </p:nvSpPr>
          <p:spPr bwMode="auto">
            <a:xfrm>
              <a:off x="3194" y="3219"/>
              <a:ext cx="38" cy="39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6" name="Oval 11"/>
            <p:cNvSpPr>
              <a:spLocks noChangeArrowheads="1"/>
            </p:cNvSpPr>
            <p:nvPr/>
          </p:nvSpPr>
          <p:spPr bwMode="auto">
            <a:xfrm>
              <a:off x="3296" y="3489"/>
              <a:ext cx="38" cy="39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7" name="Oval 12"/>
            <p:cNvSpPr>
              <a:spLocks noChangeArrowheads="1"/>
            </p:cNvSpPr>
            <p:nvPr/>
          </p:nvSpPr>
          <p:spPr bwMode="auto">
            <a:xfrm>
              <a:off x="3119" y="3512"/>
              <a:ext cx="38" cy="39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8" name="Oval 13"/>
            <p:cNvSpPr>
              <a:spLocks noChangeArrowheads="1"/>
            </p:cNvSpPr>
            <p:nvPr/>
          </p:nvSpPr>
          <p:spPr bwMode="auto">
            <a:xfrm>
              <a:off x="3302" y="3328"/>
              <a:ext cx="38" cy="39"/>
            </a:xfrm>
            <a:prstGeom prst="ellipse">
              <a:avLst/>
            </a:prstGeom>
            <a:solidFill>
              <a:schemeClr val="bg2"/>
            </a:solidFill>
            <a:ln w="762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879" name="Rectangle 14"/>
            <p:cNvSpPr>
              <a:spLocks noChangeArrowheads="1"/>
            </p:cNvSpPr>
            <p:nvPr/>
          </p:nvSpPr>
          <p:spPr bwMode="auto">
            <a:xfrm>
              <a:off x="2415" y="2943"/>
              <a:ext cx="1729" cy="19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eaLnBrk="0" hangingPunct="0"/>
              <a:r>
                <a:rPr lang="en-US" sz="1400">
                  <a:latin typeface="Arial" charset="0"/>
                </a:rPr>
                <a:t>Contacting host (10-60 seconds)</a:t>
              </a:r>
            </a:p>
          </p:txBody>
        </p:sp>
      </p:grpSp>
      <p:graphicFrame>
        <p:nvGraphicFramePr>
          <p:cNvPr id="36870" name="Object 28"/>
          <p:cNvGraphicFramePr>
            <a:graphicFrameLocks noChangeAspect="1"/>
          </p:cNvGraphicFramePr>
          <p:nvPr/>
        </p:nvGraphicFramePr>
        <p:xfrm>
          <a:off x="4427538" y="2492375"/>
          <a:ext cx="5048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35" name="Photo Editor Photo" r:id="rId5" imgW="304923" imgH="285866" progId="">
                  <p:embed/>
                </p:oleObj>
              </mc:Choice>
              <mc:Fallback>
                <p:oleObj name="Photo Editor Photo" r:id="rId5" imgW="304923" imgH="285866" progId="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538" y="2492375"/>
                        <a:ext cx="504825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699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5</a:t>
            </a:r>
            <a:r>
              <a:rPr lang="en-US" dirty="0" smtClean="0"/>
              <a:t>. Provide Feedback</a:t>
            </a:r>
            <a:endParaRPr lang="en-US" dirty="0"/>
          </a:p>
        </p:txBody>
      </p:sp>
      <p:pic>
        <p:nvPicPr>
          <p:cNvPr id="125954" name="Picture 2" descr="Estim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1558378"/>
            <a:ext cx="4495800" cy="50710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934200" y="6396335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Xkcd.com/612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6</a:t>
            </a:r>
            <a:r>
              <a:rPr lang="en-US" dirty="0" smtClean="0"/>
              <a:t>.  Provide clearly marked exits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smtClean="0"/>
              <a:t>Users don’t like to feel trapped by the computer!</a:t>
            </a:r>
          </a:p>
          <a:p>
            <a:pPr lvl="1"/>
            <a:r>
              <a:rPr lang="en-US" sz="1800" smtClean="0"/>
              <a:t>should offer an easy way out of as many situations as possible</a:t>
            </a:r>
            <a:br>
              <a:rPr lang="en-US" sz="1800" smtClean="0"/>
            </a:br>
            <a:endParaRPr lang="en-US" sz="1800" smtClean="0"/>
          </a:p>
          <a:p>
            <a:r>
              <a:rPr lang="en-US" sz="2000" smtClean="0"/>
              <a:t>Strategies:</a:t>
            </a:r>
          </a:p>
          <a:p>
            <a:pPr lvl="1"/>
            <a:r>
              <a:rPr lang="en-US" sz="1800" smtClean="0"/>
              <a:t>Cancel button (for dialogs waiting for user input)</a:t>
            </a:r>
          </a:p>
          <a:p>
            <a:pPr lvl="1"/>
            <a:r>
              <a:rPr lang="en-US" sz="1800" smtClean="0"/>
              <a:t>Universal Undo (can get back to previous state)</a:t>
            </a:r>
          </a:p>
          <a:p>
            <a:pPr lvl="1"/>
            <a:r>
              <a:rPr lang="en-US" sz="1800" smtClean="0"/>
              <a:t>Interrupt (especially for lengthy operations)</a:t>
            </a:r>
          </a:p>
          <a:p>
            <a:pPr lvl="1"/>
            <a:r>
              <a:rPr lang="en-US" sz="1800" smtClean="0"/>
              <a:t>Quit (for leaving the program at any time) </a:t>
            </a:r>
          </a:p>
          <a:p>
            <a:pPr lvl="1"/>
            <a:r>
              <a:rPr lang="en-US" sz="1800" smtClean="0"/>
              <a:t>Defaults (for restoring a property sheet)</a:t>
            </a:r>
          </a:p>
        </p:txBody>
      </p:sp>
      <p:grpSp>
        <p:nvGrpSpPr>
          <p:cNvPr id="38916" name="Group 42"/>
          <p:cNvGrpSpPr>
            <a:grpSpLocks/>
          </p:cNvGrpSpPr>
          <p:nvPr/>
        </p:nvGrpSpPr>
        <p:grpSpPr bwMode="auto">
          <a:xfrm>
            <a:off x="5078413" y="4327525"/>
            <a:ext cx="3976687" cy="2530475"/>
            <a:chOff x="2464" y="2208"/>
            <a:chExt cx="2505" cy="1594"/>
          </a:xfrm>
        </p:grpSpPr>
        <p:sp>
          <p:nvSpPr>
            <p:cNvPr id="38917" name="Line 5"/>
            <p:cNvSpPr>
              <a:spLocks noChangeShapeType="1"/>
            </p:cNvSpPr>
            <p:nvPr/>
          </p:nvSpPr>
          <p:spPr bwMode="auto">
            <a:xfrm flipV="1">
              <a:off x="3326" y="2208"/>
              <a:ext cx="1" cy="142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18" name="Line 6"/>
            <p:cNvSpPr>
              <a:spLocks noChangeShapeType="1"/>
            </p:cNvSpPr>
            <p:nvPr/>
          </p:nvSpPr>
          <p:spPr bwMode="auto">
            <a:xfrm>
              <a:off x="3302" y="2216"/>
              <a:ext cx="136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19" name="Line 7"/>
            <p:cNvSpPr>
              <a:spLocks noChangeShapeType="1"/>
            </p:cNvSpPr>
            <p:nvPr/>
          </p:nvSpPr>
          <p:spPr bwMode="auto">
            <a:xfrm>
              <a:off x="4650" y="2431"/>
              <a:ext cx="1" cy="1218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0" name="Line 8"/>
            <p:cNvSpPr>
              <a:spLocks noChangeShapeType="1"/>
            </p:cNvSpPr>
            <p:nvPr/>
          </p:nvSpPr>
          <p:spPr bwMode="auto">
            <a:xfrm>
              <a:off x="3469" y="3601"/>
              <a:ext cx="1006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1" name="Line 9"/>
            <p:cNvSpPr>
              <a:spLocks noChangeShapeType="1"/>
            </p:cNvSpPr>
            <p:nvPr/>
          </p:nvSpPr>
          <p:spPr bwMode="auto">
            <a:xfrm flipV="1">
              <a:off x="4187" y="2765"/>
              <a:ext cx="1" cy="836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2" name="Line 10"/>
            <p:cNvSpPr>
              <a:spLocks noChangeShapeType="1"/>
            </p:cNvSpPr>
            <p:nvPr/>
          </p:nvSpPr>
          <p:spPr bwMode="auto">
            <a:xfrm flipH="1">
              <a:off x="3605" y="2909"/>
              <a:ext cx="57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3" name="Line 11"/>
            <p:cNvSpPr>
              <a:spLocks noChangeShapeType="1"/>
            </p:cNvSpPr>
            <p:nvPr/>
          </p:nvSpPr>
          <p:spPr bwMode="auto">
            <a:xfrm>
              <a:off x="3725" y="2901"/>
              <a:ext cx="1" cy="52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4" name="Line 12"/>
            <p:cNvSpPr>
              <a:spLocks noChangeShapeType="1"/>
            </p:cNvSpPr>
            <p:nvPr/>
          </p:nvSpPr>
          <p:spPr bwMode="auto">
            <a:xfrm>
              <a:off x="3701" y="3402"/>
              <a:ext cx="35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5" name="Line 13"/>
            <p:cNvSpPr>
              <a:spLocks noChangeShapeType="1"/>
            </p:cNvSpPr>
            <p:nvPr/>
          </p:nvSpPr>
          <p:spPr bwMode="auto">
            <a:xfrm flipV="1">
              <a:off x="4028" y="3132"/>
              <a:ext cx="1" cy="286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6" name="Line 14"/>
            <p:cNvSpPr>
              <a:spLocks noChangeShapeType="1"/>
            </p:cNvSpPr>
            <p:nvPr/>
          </p:nvSpPr>
          <p:spPr bwMode="auto">
            <a:xfrm flipH="1">
              <a:off x="3812" y="3140"/>
              <a:ext cx="208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7" name="Line 15"/>
            <p:cNvSpPr>
              <a:spLocks noChangeShapeType="1"/>
            </p:cNvSpPr>
            <p:nvPr/>
          </p:nvSpPr>
          <p:spPr bwMode="auto">
            <a:xfrm flipH="1">
              <a:off x="3740" y="3283"/>
              <a:ext cx="216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8" name="Line 16"/>
            <p:cNvSpPr>
              <a:spLocks noChangeShapeType="1"/>
            </p:cNvSpPr>
            <p:nvPr/>
          </p:nvSpPr>
          <p:spPr bwMode="auto">
            <a:xfrm flipV="1">
              <a:off x="3924" y="3004"/>
              <a:ext cx="1" cy="15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29" name="Line 17"/>
            <p:cNvSpPr>
              <a:spLocks noChangeShapeType="1"/>
            </p:cNvSpPr>
            <p:nvPr/>
          </p:nvSpPr>
          <p:spPr bwMode="auto">
            <a:xfrm flipH="1">
              <a:off x="3334" y="2901"/>
              <a:ext cx="15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0" name="Line 18"/>
            <p:cNvSpPr>
              <a:spLocks noChangeShapeType="1"/>
            </p:cNvSpPr>
            <p:nvPr/>
          </p:nvSpPr>
          <p:spPr bwMode="auto">
            <a:xfrm flipV="1">
              <a:off x="3477" y="2367"/>
              <a:ext cx="1" cy="46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1" name="Line 19"/>
            <p:cNvSpPr>
              <a:spLocks noChangeShapeType="1"/>
            </p:cNvSpPr>
            <p:nvPr/>
          </p:nvSpPr>
          <p:spPr bwMode="auto">
            <a:xfrm>
              <a:off x="3477" y="2391"/>
              <a:ext cx="982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2" name="Line 20"/>
            <p:cNvSpPr>
              <a:spLocks noChangeShapeType="1"/>
            </p:cNvSpPr>
            <p:nvPr/>
          </p:nvSpPr>
          <p:spPr bwMode="auto">
            <a:xfrm flipV="1">
              <a:off x="4443" y="2232"/>
              <a:ext cx="1" cy="19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3" name="Line 21"/>
            <p:cNvSpPr>
              <a:spLocks noChangeShapeType="1"/>
            </p:cNvSpPr>
            <p:nvPr/>
          </p:nvSpPr>
          <p:spPr bwMode="auto">
            <a:xfrm flipV="1">
              <a:off x="3836" y="2510"/>
              <a:ext cx="1" cy="399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4" name="Line 22"/>
            <p:cNvSpPr>
              <a:spLocks noChangeShapeType="1"/>
            </p:cNvSpPr>
            <p:nvPr/>
          </p:nvSpPr>
          <p:spPr bwMode="auto">
            <a:xfrm>
              <a:off x="3812" y="2534"/>
              <a:ext cx="31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5" name="Line 23"/>
            <p:cNvSpPr>
              <a:spLocks noChangeShapeType="1"/>
            </p:cNvSpPr>
            <p:nvPr/>
          </p:nvSpPr>
          <p:spPr bwMode="auto">
            <a:xfrm>
              <a:off x="4115" y="2526"/>
              <a:ext cx="1" cy="16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6" name="Line 24"/>
            <p:cNvSpPr>
              <a:spLocks noChangeShapeType="1"/>
            </p:cNvSpPr>
            <p:nvPr/>
          </p:nvSpPr>
          <p:spPr bwMode="auto">
            <a:xfrm flipH="1">
              <a:off x="3956" y="2662"/>
              <a:ext cx="159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7" name="Line 25"/>
            <p:cNvSpPr>
              <a:spLocks noChangeShapeType="1"/>
            </p:cNvSpPr>
            <p:nvPr/>
          </p:nvSpPr>
          <p:spPr bwMode="auto">
            <a:xfrm>
              <a:off x="3980" y="2638"/>
              <a:ext cx="1" cy="175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Line 26"/>
            <p:cNvSpPr>
              <a:spLocks noChangeShapeType="1"/>
            </p:cNvSpPr>
            <p:nvPr/>
          </p:nvSpPr>
          <p:spPr bwMode="auto">
            <a:xfrm>
              <a:off x="3948" y="2789"/>
              <a:ext cx="16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Line 27"/>
            <p:cNvSpPr>
              <a:spLocks noChangeShapeType="1"/>
            </p:cNvSpPr>
            <p:nvPr/>
          </p:nvSpPr>
          <p:spPr bwMode="auto">
            <a:xfrm>
              <a:off x="4419" y="2534"/>
              <a:ext cx="1" cy="924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Line 28"/>
            <p:cNvSpPr>
              <a:spLocks noChangeShapeType="1"/>
            </p:cNvSpPr>
            <p:nvPr/>
          </p:nvSpPr>
          <p:spPr bwMode="auto">
            <a:xfrm>
              <a:off x="4251" y="3092"/>
              <a:ext cx="14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29"/>
            <p:cNvSpPr>
              <a:spLocks noChangeShapeType="1"/>
            </p:cNvSpPr>
            <p:nvPr/>
          </p:nvSpPr>
          <p:spPr bwMode="auto">
            <a:xfrm>
              <a:off x="4259" y="3068"/>
              <a:ext cx="1" cy="342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30"/>
            <p:cNvSpPr>
              <a:spLocks noChangeShapeType="1"/>
            </p:cNvSpPr>
            <p:nvPr/>
          </p:nvSpPr>
          <p:spPr bwMode="auto">
            <a:xfrm>
              <a:off x="4403" y="3450"/>
              <a:ext cx="23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3" name="Line 31"/>
            <p:cNvSpPr>
              <a:spLocks noChangeShapeType="1"/>
            </p:cNvSpPr>
            <p:nvPr/>
          </p:nvSpPr>
          <p:spPr bwMode="auto">
            <a:xfrm>
              <a:off x="3421" y="3179"/>
              <a:ext cx="280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32"/>
            <p:cNvSpPr>
              <a:spLocks noChangeShapeType="1"/>
            </p:cNvSpPr>
            <p:nvPr/>
          </p:nvSpPr>
          <p:spPr bwMode="auto">
            <a:xfrm>
              <a:off x="3557" y="3187"/>
              <a:ext cx="1" cy="303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8945" name="Picture 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9" r="6250"/>
            <a:stretch>
              <a:fillRect/>
            </a:stretch>
          </p:blipFill>
          <p:spPr bwMode="auto">
            <a:xfrm>
              <a:off x="2464" y="3004"/>
              <a:ext cx="582" cy="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46" name="Line 34"/>
            <p:cNvSpPr>
              <a:spLocks noChangeShapeType="1"/>
            </p:cNvSpPr>
            <p:nvPr/>
          </p:nvSpPr>
          <p:spPr bwMode="auto">
            <a:xfrm>
              <a:off x="2983" y="3012"/>
              <a:ext cx="151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35"/>
            <p:cNvSpPr>
              <a:spLocks noChangeShapeType="1"/>
            </p:cNvSpPr>
            <p:nvPr/>
          </p:nvSpPr>
          <p:spPr bwMode="auto">
            <a:xfrm>
              <a:off x="2983" y="3801"/>
              <a:ext cx="175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36"/>
            <p:cNvSpPr>
              <a:spLocks noChangeShapeType="1"/>
            </p:cNvSpPr>
            <p:nvPr/>
          </p:nvSpPr>
          <p:spPr bwMode="auto">
            <a:xfrm>
              <a:off x="3094" y="3012"/>
              <a:ext cx="224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9" name="Line 37"/>
            <p:cNvSpPr>
              <a:spLocks noChangeShapeType="1"/>
            </p:cNvSpPr>
            <p:nvPr/>
          </p:nvSpPr>
          <p:spPr bwMode="auto">
            <a:xfrm>
              <a:off x="3118" y="3793"/>
              <a:ext cx="1548" cy="1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38"/>
            <p:cNvSpPr>
              <a:spLocks noChangeShapeType="1"/>
            </p:cNvSpPr>
            <p:nvPr/>
          </p:nvSpPr>
          <p:spPr bwMode="auto">
            <a:xfrm>
              <a:off x="4650" y="3601"/>
              <a:ext cx="1" cy="200"/>
            </a:xfrm>
            <a:prstGeom prst="line">
              <a:avLst/>
            </a:prstGeom>
            <a:noFill/>
            <a:ln w="762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Rectangle 39"/>
            <p:cNvSpPr>
              <a:spLocks noChangeArrowheads="1"/>
            </p:cNvSpPr>
            <p:nvPr/>
          </p:nvSpPr>
          <p:spPr bwMode="auto">
            <a:xfrm>
              <a:off x="4714" y="2231"/>
              <a:ext cx="20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Core</a:t>
              </a:r>
              <a:endParaRPr lang="en-CA" sz="1400" b="1">
                <a:latin typeface="Arial" charset="0"/>
              </a:endParaRPr>
            </a:p>
          </p:txBody>
        </p:sp>
        <p:sp>
          <p:nvSpPr>
            <p:cNvPr id="38952" name="Rectangle 40"/>
            <p:cNvSpPr>
              <a:spLocks noChangeArrowheads="1"/>
            </p:cNvSpPr>
            <p:nvPr/>
          </p:nvSpPr>
          <p:spPr bwMode="auto">
            <a:xfrm>
              <a:off x="4921" y="2231"/>
              <a:ext cx="27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 </a:t>
              </a:r>
              <a:endParaRPr lang="en-CA" sz="1400" b="1">
                <a:latin typeface="Arial" charset="0"/>
              </a:endParaRPr>
            </a:p>
          </p:txBody>
        </p:sp>
        <p:sp>
          <p:nvSpPr>
            <p:cNvPr id="38953" name="Rectangle 41"/>
            <p:cNvSpPr>
              <a:spLocks noChangeArrowheads="1"/>
            </p:cNvSpPr>
            <p:nvPr/>
          </p:nvSpPr>
          <p:spPr bwMode="auto">
            <a:xfrm>
              <a:off x="4714" y="2343"/>
              <a:ext cx="255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eaLnBrk="0" hangingPunct="0"/>
              <a:r>
                <a:rPr lang="en-CA" sz="1200">
                  <a:solidFill>
                    <a:srgbClr val="000000"/>
                  </a:solidFill>
                  <a:latin typeface="Arial" charset="0"/>
                </a:rPr>
                <a:t>Dump</a:t>
              </a:r>
              <a:endParaRPr lang="en-CA" sz="1400" b="1">
                <a:latin typeface="Arial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7</a:t>
            </a:r>
            <a:r>
              <a:rPr lang="en-US" dirty="0" smtClean="0"/>
              <a:t>. Provide shortcuts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>
            <a:normAutofit lnSpcReduction="10000"/>
          </a:bodyPr>
          <a:lstStyle/>
          <a:p>
            <a:r>
              <a:rPr lang="en-US" sz="2000" smtClean="0"/>
              <a:t>Experienced users - perform frequent operations quickly</a:t>
            </a:r>
          </a:p>
          <a:p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Strategies:</a:t>
            </a:r>
          </a:p>
          <a:p>
            <a:pPr lvl="1"/>
            <a:r>
              <a:rPr lang="en-US" sz="1600" smtClean="0"/>
              <a:t>keyboard and mouse accelerators</a:t>
            </a:r>
          </a:p>
          <a:p>
            <a:pPr lvl="2"/>
            <a:r>
              <a:rPr lang="en-US" sz="1400" smtClean="0"/>
              <a:t>abbreviations</a:t>
            </a:r>
          </a:p>
          <a:p>
            <a:pPr lvl="2"/>
            <a:r>
              <a:rPr lang="en-US" sz="1400" smtClean="0"/>
              <a:t>command completion</a:t>
            </a:r>
          </a:p>
          <a:p>
            <a:pPr lvl="2"/>
            <a:r>
              <a:rPr lang="en-US" sz="1400" smtClean="0"/>
              <a:t>context menus</a:t>
            </a:r>
          </a:p>
          <a:p>
            <a:pPr lvl="2"/>
            <a:r>
              <a:rPr lang="en-US" sz="1400" smtClean="0"/>
              <a:t>function keys</a:t>
            </a:r>
          </a:p>
          <a:p>
            <a:pPr lvl="2"/>
            <a:r>
              <a:rPr lang="en-US" sz="1400" smtClean="0"/>
              <a:t>double clicking vs menu selection</a:t>
            </a:r>
            <a:br>
              <a:rPr lang="en-US" sz="1400" smtClean="0"/>
            </a:br>
            <a:endParaRPr lang="en-US" sz="1400" smtClean="0"/>
          </a:p>
          <a:p>
            <a:pPr lvl="1"/>
            <a:r>
              <a:rPr lang="en-US" sz="1600" smtClean="0"/>
              <a:t>type-ahead (entering input before the system is ready for it) </a:t>
            </a:r>
            <a:br>
              <a:rPr lang="en-US" sz="1600" smtClean="0"/>
            </a:br>
            <a:endParaRPr lang="en-US" sz="1600" smtClean="0"/>
          </a:p>
          <a:p>
            <a:pPr lvl="1"/>
            <a:r>
              <a:rPr lang="en-US" sz="1600" smtClean="0"/>
              <a:t>navigation jumps </a:t>
            </a:r>
          </a:p>
          <a:p>
            <a:pPr lvl="2"/>
            <a:r>
              <a:rPr lang="en-US" sz="1400" smtClean="0"/>
              <a:t>e.g., going to window/location directly, and avoiding intermediate nodes</a:t>
            </a:r>
            <a:br>
              <a:rPr lang="en-US" sz="1400" smtClean="0"/>
            </a:br>
            <a:endParaRPr lang="en-US" sz="1400" smtClean="0"/>
          </a:p>
          <a:p>
            <a:pPr lvl="1"/>
            <a:r>
              <a:rPr lang="en-US" sz="1600" smtClean="0"/>
              <a:t>history systems </a:t>
            </a:r>
          </a:p>
          <a:p>
            <a:pPr lvl="2"/>
            <a:r>
              <a:rPr lang="en-US" sz="1400" smtClean="0"/>
              <a:t>WWW: ~60% of pages are revisits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Design principles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dirty="0" smtClean="0"/>
              <a:t>Broad usability statements that guide a developer’s design efforts</a:t>
            </a:r>
          </a:p>
          <a:p>
            <a:pPr lvl="1"/>
            <a:r>
              <a:rPr lang="en-US" sz="2000" dirty="0" smtClean="0"/>
              <a:t>use the users language</a:t>
            </a:r>
          </a:p>
          <a:p>
            <a:pPr lvl="1"/>
            <a:r>
              <a:rPr lang="en-US" sz="2000" dirty="0" smtClean="0"/>
              <a:t>provide feedback…</a:t>
            </a:r>
            <a:br>
              <a:rPr lang="en-US" sz="2000" dirty="0" smtClean="0"/>
            </a:br>
            <a:endParaRPr lang="en-US" sz="2000" dirty="0" smtClean="0"/>
          </a:p>
          <a:p>
            <a:r>
              <a:rPr lang="en-US" sz="2400" dirty="0" smtClean="0"/>
              <a:t>Derived from common design problems across many systems</a:t>
            </a:r>
          </a:p>
          <a:p>
            <a:pPr lvl="1"/>
            <a:r>
              <a:rPr lang="en-US" dirty="0" smtClean="0"/>
              <a:t>i.e., These principles are NOT random. They have been observed over many systems, many years of research, etc. They are derived from very common usability issues.</a:t>
            </a:r>
          </a:p>
          <a:p>
            <a:pPr lvl="1"/>
            <a:endParaRPr lang="en-US" sz="2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7200"/>
            <a:ext cx="6724650" cy="513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3" name="AutoShape 4"/>
          <p:cNvSpPr>
            <a:spLocks/>
          </p:cNvSpPr>
          <p:nvPr/>
        </p:nvSpPr>
        <p:spPr bwMode="auto">
          <a:xfrm>
            <a:off x="381000" y="228600"/>
            <a:ext cx="1600200" cy="742950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24009"/>
              <a:gd name="adj5" fmla="val 74144"/>
              <a:gd name="adj6" fmla="val 145931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Keyboard accelerators for menus</a:t>
            </a:r>
          </a:p>
        </p:txBody>
      </p:sp>
      <p:sp>
        <p:nvSpPr>
          <p:cNvPr id="40964" name="AutoShape 5"/>
          <p:cNvSpPr>
            <a:spLocks/>
          </p:cNvSpPr>
          <p:nvPr/>
        </p:nvSpPr>
        <p:spPr bwMode="auto">
          <a:xfrm>
            <a:off x="304800" y="1570038"/>
            <a:ext cx="1600200" cy="955675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18056"/>
              <a:gd name="adj5" fmla="val -82264"/>
              <a:gd name="adj6" fmla="val 162597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Customizable toolbars and</a:t>
            </a:r>
            <a:br>
              <a:rPr lang="en-US" sz="1400">
                <a:latin typeface="Arial" charset="0"/>
              </a:rPr>
            </a:br>
            <a:r>
              <a:rPr lang="en-US" sz="1400">
                <a:latin typeface="Arial" charset="0"/>
              </a:rPr>
              <a:t>palettes for frequent actions</a:t>
            </a:r>
          </a:p>
        </p:txBody>
      </p:sp>
      <p:sp>
        <p:nvSpPr>
          <p:cNvPr id="40965" name="AutoShape 6"/>
          <p:cNvSpPr>
            <a:spLocks/>
          </p:cNvSpPr>
          <p:nvPr/>
        </p:nvSpPr>
        <p:spPr bwMode="auto">
          <a:xfrm>
            <a:off x="304800" y="3048000"/>
            <a:ext cx="1600200" cy="742950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21625"/>
              <a:gd name="adj5" fmla="val -238676"/>
              <a:gd name="adj6" fmla="val 178074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Split menu, with recently used fonts on top</a:t>
            </a:r>
          </a:p>
        </p:txBody>
      </p:sp>
      <p:sp>
        <p:nvSpPr>
          <p:cNvPr id="40966" name="AutoShape 7"/>
          <p:cNvSpPr>
            <a:spLocks/>
          </p:cNvSpPr>
          <p:nvPr/>
        </p:nvSpPr>
        <p:spPr bwMode="auto">
          <a:xfrm>
            <a:off x="6858000" y="5791200"/>
            <a:ext cx="1600200" cy="742950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08931"/>
              <a:gd name="adj5" fmla="val -125856"/>
              <a:gd name="adj6" fmla="val 12271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Scrolling controls for page-sized increments</a:t>
            </a:r>
          </a:p>
        </p:txBody>
      </p:sp>
      <p:sp>
        <p:nvSpPr>
          <p:cNvPr id="40967" name="AutoShape 8"/>
          <p:cNvSpPr>
            <a:spLocks/>
          </p:cNvSpPr>
          <p:nvPr/>
        </p:nvSpPr>
        <p:spPr bwMode="auto">
          <a:xfrm>
            <a:off x="457200" y="5181600"/>
            <a:ext cx="1600200" cy="742950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29069"/>
              <a:gd name="adj5" fmla="val -384829"/>
              <a:gd name="adj6" fmla="val 210218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Double-click raises object-specific menu</a:t>
            </a:r>
          </a:p>
        </p:txBody>
      </p:sp>
      <p:sp>
        <p:nvSpPr>
          <p:cNvPr id="40968" name="AutoShape 9"/>
          <p:cNvSpPr>
            <a:spLocks/>
          </p:cNvSpPr>
          <p:nvPr/>
        </p:nvSpPr>
        <p:spPr bwMode="auto">
          <a:xfrm>
            <a:off x="381000" y="4114800"/>
            <a:ext cx="1600200" cy="742950"/>
          </a:xfrm>
          <a:prstGeom prst="borderCallout2">
            <a:avLst>
              <a:gd name="adj1" fmla="val 15384"/>
              <a:gd name="adj2" fmla="val 104764"/>
              <a:gd name="adj3" fmla="val 15384"/>
              <a:gd name="adj4" fmla="val 109819"/>
              <a:gd name="adj5" fmla="val 63889"/>
              <a:gd name="adj6" fmla="val 126884"/>
            </a:avLst>
          </a:prstGeom>
          <a:noFill/>
          <a:ln w="12699">
            <a:solidFill>
              <a:srgbClr val="FF0000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>
                <a:latin typeface="Arial" charset="0"/>
              </a:rPr>
              <a:t>Double-click raises toolbar dialog box</a:t>
            </a:r>
          </a:p>
        </p:txBody>
      </p:sp>
      <p:sp>
        <p:nvSpPr>
          <p:cNvPr id="40969" name="Line 10"/>
          <p:cNvSpPr>
            <a:spLocks noChangeShapeType="1"/>
          </p:cNvSpPr>
          <p:nvPr/>
        </p:nvSpPr>
        <p:spPr bwMode="auto">
          <a:xfrm>
            <a:off x="2209800" y="1752600"/>
            <a:ext cx="76200" cy="228600"/>
          </a:xfrm>
          <a:prstGeom prst="line">
            <a:avLst/>
          </a:prstGeom>
          <a:noFill/>
          <a:ln w="12699">
            <a:solidFill>
              <a:schemeClr val="hlink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40970" name="Text Box 11"/>
          <p:cNvSpPr txBox="1">
            <a:spLocks noChangeArrowheads="1"/>
          </p:cNvSpPr>
          <p:nvPr/>
        </p:nvSpPr>
        <p:spPr bwMode="auto">
          <a:xfrm>
            <a:off x="0" y="6613525"/>
            <a:ext cx="1365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Powerpoint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8</a:t>
            </a:r>
            <a:r>
              <a:rPr lang="en-US" dirty="0" smtClean="0"/>
              <a:t>: Deal with errors in a positive manner</a:t>
            </a:r>
          </a:p>
        </p:txBody>
      </p:sp>
      <p:sp>
        <p:nvSpPr>
          <p:cNvPr id="43011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People will make errors! </a:t>
            </a:r>
            <a:br>
              <a:rPr lang="en-US" sz="2000" smtClean="0"/>
            </a:br>
            <a:endParaRPr lang="en-US" sz="2000" smtClean="0"/>
          </a:p>
          <a:p>
            <a:r>
              <a:rPr lang="en-US" sz="2000" smtClean="0"/>
              <a:t>Errors we make</a:t>
            </a:r>
          </a:p>
          <a:p>
            <a:pPr lvl="1"/>
            <a:r>
              <a:rPr lang="en-US" sz="1800" smtClean="0"/>
              <a:t>Mistakes</a:t>
            </a:r>
          </a:p>
          <a:p>
            <a:pPr lvl="2"/>
            <a:r>
              <a:rPr lang="en-US" sz="1600" smtClean="0"/>
              <a:t>conscious deliberations lead to an error instead of correct solution</a:t>
            </a:r>
            <a:br>
              <a:rPr lang="en-US" sz="1600" smtClean="0"/>
            </a:br>
            <a:endParaRPr lang="en-US" sz="1600" smtClean="0"/>
          </a:p>
          <a:p>
            <a:pPr lvl="1"/>
            <a:r>
              <a:rPr lang="en-US" sz="1800" smtClean="0"/>
              <a:t>Slips</a:t>
            </a:r>
          </a:p>
          <a:p>
            <a:pPr lvl="2"/>
            <a:r>
              <a:rPr lang="en-US" sz="1600" smtClean="0"/>
              <a:t>unconscious behaviour gets misdirected en route to satisfying goal</a:t>
            </a:r>
          </a:p>
          <a:p>
            <a:pPr lvl="3"/>
            <a:r>
              <a:rPr lang="en-US" sz="1200" smtClean="0"/>
              <a:t>e.g. drive to store, end up in the office</a:t>
            </a:r>
            <a:br>
              <a:rPr lang="en-US" sz="1200" smtClean="0"/>
            </a:br>
            <a:endParaRPr lang="en-US" sz="1200" smtClean="0"/>
          </a:p>
          <a:p>
            <a:pPr lvl="2"/>
            <a:r>
              <a:rPr lang="en-US" sz="1600" smtClean="0"/>
              <a:t>shows up frequently in skilled behaviour</a:t>
            </a:r>
          </a:p>
          <a:p>
            <a:pPr lvl="3"/>
            <a:r>
              <a:rPr lang="en-US" sz="1200" smtClean="0"/>
              <a:t>usually due to inattention</a:t>
            </a:r>
            <a:br>
              <a:rPr lang="en-US" sz="1200" smtClean="0"/>
            </a:br>
            <a:endParaRPr lang="en-US" sz="1200" smtClean="0"/>
          </a:p>
          <a:p>
            <a:pPr lvl="2"/>
            <a:r>
              <a:rPr lang="en-US" sz="1600" smtClean="0"/>
              <a:t>often arises from similar actions</a:t>
            </a:r>
          </a:p>
        </p:txBody>
      </p:sp>
      <p:graphicFrame>
        <p:nvGraphicFramePr>
          <p:cNvPr id="43012" name="Object 6"/>
          <p:cNvGraphicFramePr>
            <a:graphicFrameLocks noChangeAspect="1"/>
          </p:cNvGraphicFramePr>
          <p:nvPr/>
        </p:nvGraphicFramePr>
        <p:xfrm>
          <a:off x="6324600" y="4419600"/>
          <a:ext cx="21097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68" name="Clip" r:id="rId4" imgW="2109585" imgH="2286000" progId="">
                  <p:embed/>
                </p:oleObj>
              </mc:Choice>
              <mc:Fallback>
                <p:oleObj name="Clip" r:id="rId4" imgW="2109585" imgH="2286000" progId="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419600"/>
                        <a:ext cx="2109788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Designing for slips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General rules</a:t>
            </a:r>
          </a:p>
          <a:p>
            <a:pPr lvl="1"/>
            <a:r>
              <a:rPr lang="en-US" sz="2000" smtClean="0"/>
              <a:t>prevent slips before they occur</a:t>
            </a:r>
          </a:p>
          <a:p>
            <a:pPr lvl="1"/>
            <a:r>
              <a:rPr lang="en-US" sz="2000" smtClean="0"/>
              <a:t>detect and correct slips when they do occur</a:t>
            </a:r>
          </a:p>
          <a:p>
            <a:pPr lvl="1"/>
            <a:r>
              <a:rPr lang="en-US" sz="2000" smtClean="0"/>
              <a:t>user correction through feedback and undo</a:t>
            </a:r>
          </a:p>
        </p:txBody>
      </p:sp>
      <p:graphicFrame>
        <p:nvGraphicFramePr>
          <p:cNvPr id="44036" name="Object 5"/>
          <p:cNvGraphicFramePr>
            <a:graphicFrameLocks noChangeAspect="1"/>
          </p:cNvGraphicFramePr>
          <p:nvPr/>
        </p:nvGraphicFramePr>
        <p:xfrm>
          <a:off x="6324600" y="4419600"/>
          <a:ext cx="21097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92" name="Clip" r:id="rId4" imgW="2109585" imgH="2286000" progId="">
                  <p:embed/>
                </p:oleObj>
              </mc:Choice>
              <mc:Fallback>
                <p:oleObj name="Clip" r:id="rId4" imgW="2109585" imgH="2286000" progId="">
                  <p:embed/>
                  <p:pic>
                    <p:nvPicPr>
                      <p:cNvPr id="0" name="Picture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4419600"/>
                        <a:ext cx="2109788" cy="2286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Types of slips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>
              <a:defRPr/>
            </a:pPr>
            <a:r>
              <a:rPr lang="en-US" sz="2000" dirty="0"/>
              <a:t>Capture error</a:t>
            </a:r>
          </a:p>
          <a:p>
            <a:pPr lvl="1">
              <a:defRPr/>
            </a:pPr>
            <a:r>
              <a:rPr lang="en-US" sz="1800" dirty="0"/>
              <a:t>frequently done activity takes charge instead of one intended</a:t>
            </a:r>
          </a:p>
          <a:p>
            <a:pPr lvl="1">
              <a:defRPr/>
            </a:pPr>
            <a:r>
              <a:rPr lang="en-US" sz="1800" dirty="0"/>
              <a:t>occurs when common &amp; rarer actions have same initial sequence</a:t>
            </a:r>
          </a:p>
          <a:p>
            <a:pPr lvl="2">
              <a:defRPr/>
            </a:pPr>
            <a:r>
              <a:rPr lang="en-US" sz="1600" dirty="0"/>
              <a:t>change clothes for dinner and find oneself in bed </a:t>
            </a:r>
            <a:r>
              <a:rPr lang="en-US" sz="1050" dirty="0"/>
              <a:t>(William James, 1890)</a:t>
            </a:r>
          </a:p>
          <a:p>
            <a:pPr lvl="2">
              <a:defRPr/>
            </a:pPr>
            <a:r>
              <a:rPr lang="en-US" sz="1600" dirty="0"/>
              <a:t>confirm saving of a file when you don’t want to delete it</a:t>
            </a:r>
            <a:br>
              <a:rPr lang="en-US" sz="1600" dirty="0"/>
            </a:br>
            <a:endParaRPr lang="en-US" sz="1600" dirty="0"/>
          </a:p>
          <a:p>
            <a:pPr lvl="1">
              <a:defRPr/>
            </a:pPr>
            <a:r>
              <a:rPr lang="en-US" sz="1800" dirty="0"/>
              <a:t>minimize by</a:t>
            </a:r>
          </a:p>
          <a:p>
            <a:pPr lvl="2">
              <a:defRPr/>
            </a:pPr>
            <a:r>
              <a:rPr lang="en-US" sz="1600" dirty="0"/>
              <a:t>make actions undoable instead of confirmation</a:t>
            </a:r>
          </a:p>
          <a:p>
            <a:pPr lvl="2">
              <a:defRPr/>
            </a:pPr>
            <a:r>
              <a:rPr lang="en-US" sz="1600" dirty="0"/>
              <a:t>allows reconsideration of action by user</a:t>
            </a:r>
          </a:p>
          <a:p>
            <a:pPr lvl="3">
              <a:defRPr/>
            </a:pPr>
            <a:r>
              <a:rPr lang="en-US" sz="1200" dirty="0"/>
              <a:t>e.g. open trash to undelete a file</a:t>
            </a:r>
          </a:p>
          <a:p>
            <a:pPr lvl="1">
              <a:defRPr/>
            </a:pPr>
            <a:endParaRPr lang="en-US" sz="1800" dirty="0"/>
          </a:p>
          <a:p>
            <a:pPr>
              <a:defRPr/>
            </a:pPr>
            <a:endParaRPr lang="en-US" sz="2000" dirty="0"/>
          </a:p>
        </p:txBody>
      </p:sp>
      <p:graphicFrame>
        <p:nvGraphicFramePr>
          <p:cNvPr id="45060" name="Object 5"/>
          <p:cNvGraphicFramePr>
            <a:graphicFrameLocks noChangeAspect="1"/>
          </p:cNvGraphicFramePr>
          <p:nvPr/>
        </p:nvGraphicFramePr>
        <p:xfrm>
          <a:off x="7175500" y="4724400"/>
          <a:ext cx="19685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18" name="Clip" r:id="rId4" imgW="2109585" imgH="2286000" progId="">
                  <p:embed/>
                </p:oleObj>
              </mc:Choice>
              <mc:Fallback>
                <p:oleObj name="Clip" r:id="rId4" imgW="2109585" imgH="2286000" progId="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0" y="4724400"/>
                        <a:ext cx="1968500" cy="2133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61" name="AutoShape 6"/>
          <p:cNvSpPr>
            <a:spLocks noChangeArrowheads="1"/>
          </p:cNvSpPr>
          <p:nvPr/>
        </p:nvSpPr>
        <p:spPr bwMode="auto">
          <a:xfrm>
            <a:off x="7092950" y="3141663"/>
            <a:ext cx="1927225" cy="1438275"/>
          </a:xfrm>
          <a:prstGeom prst="cloudCallout">
            <a:avLst>
              <a:gd name="adj1" fmla="val -6588"/>
              <a:gd name="adj2" fmla="val 77375"/>
            </a:avLst>
          </a:prstGeom>
          <a:noFill/>
          <a:ln w="381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/>
              <a:t>I can’t believe I pressed Yes...</a:t>
            </a:r>
            <a:endParaRPr lang="en-US" sz="1400">
              <a:latin typeface="Arial" charset="0"/>
            </a:endParaRPr>
          </a:p>
        </p:txBody>
      </p:sp>
      <p:pic>
        <p:nvPicPr>
          <p:cNvPr id="4506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941888"/>
            <a:ext cx="36004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Types of slips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Description error</a:t>
            </a:r>
          </a:p>
          <a:p>
            <a:pPr lvl="1"/>
            <a:r>
              <a:rPr lang="en-US" sz="2000" smtClean="0"/>
              <a:t>intended action similar to others that are possible</a:t>
            </a:r>
          </a:p>
          <a:p>
            <a:pPr lvl="2"/>
            <a:r>
              <a:rPr lang="en-US" sz="1800" smtClean="0"/>
              <a:t>usually occurs when right &amp; wrong objects physically near each other</a:t>
            </a:r>
          </a:p>
          <a:p>
            <a:pPr lvl="3"/>
            <a:r>
              <a:rPr lang="en-US" sz="1400" smtClean="0"/>
              <a:t>pour juice into bowl instead of glass </a:t>
            </a:r>
          </a:p>
          <a:p>
            <a:pPr lvl="3"/>
            <a:r>
              <a:rPr lang="en-US" sz="1400" smtClean="0"/>
              <a:t>throw sweaty shirt in toilet instead of laundry basket</a:t>
            </a:r>
          </a:p>
          <a:p>
            <a:pPr lvl="3"/>
            <a:r>
              <a:rPr lang="en-US" sz="1400" smtClean="0"/>
              <a:t>move file to wrong folder with similar name</a:t>
            </a:r>
            <a:br>
              <a:rPr lang="en-US" sz="1400" smtClean="0"/>
            </a:br>
            <a:endParaRPr lang="en-US" sz="1400" smtClean="0"/>
          </a:p>
          <a:p>
            <a:pPr lvl="1"/>
            <a:r>
              <a:rPr lang="en-US" sz="2000" smtClean="0"/>
              <a:t>minimize by</a:t>
            </a:r>
          </a:p>
          <a:p>
            <a:pPr lvl="2"/>
            <a:r>
              <a:rPr lang="en-US" sz="1800" smtClean="0"/>
              <a:t>rich feedback</a:t>
            </a:r>
          </a:p>
          <a:p>
            <a:pPr lvl="2"/>
            <a:r>
              <a:rPr lang="en-US" sz="1800" smtClean="0"/>
              <a:t>check for reasonable input, etc.</a:t>
            </a:r>
          </a:p>
          <a:p>
            <a:pPr lvl="2"/>
            <a:r>
              <a:rPr lang="en-US" sz="1800" smtClean="0"/>
              <a:t>undo</a:t>
            </a:r>
          </a:p>
          <a:p>
            <a:pPr lvl="1"/>
            <a:endParaRPr lang="en-US" sz="200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Types of slips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295400"/>
            <a:ext cx="8281988" cy="4752975"/>
          </a:xfrm>
        </p:spPr>
        <p:txBody>
          <a:bodyPr lIns="92075" tIns="46038" rIns="92075" bIns="46038"/>
          <a:lstStyle/>
          <a:p>
            <a:r>
              <a:rPr lang="en-US" sz="2400" dirty="0" smtClean="0"/>
              <a:t>Loss of activation</a:t>
            </a:r>
          </a:p>
          <a:p>
            <a:pPr lvl="1"/>
            <a:r>
              <a:rPr lang="en-US" sz="2000" dirty="0" smtClean="0"/>
              <a:t>forget what the goal is while undergoing the sequence of actions</a:t>
            </a:r>
          </a:p>
          <a:p>
            <a:pPr lvl="2"/>
            <a:r>
              <a:rPr lang="en-US" sz="1800" dirty="0" smtClean="0"/>
              <a:t>start going to room and forget why you are going there</a:t>
            </a:r>
          </a:p>
          <a:p>
            <a:pPr lvl="2"/>
            <a:r>
              <a:rPr lang="en-US" sz="1800" dirty="0" smtClean="0"/>
              <a:t>navigating menus/dialogs &amp; can’t remember what you are looking for</a:t>
            </a:r>
          </a:p>
          <a:p>
            <a:pPr lvl="2"/>
            <a:r>
              <a:rPr lang="en-US" sz="1800" dirty="0" smtClean="0"/>
              <a:t>but continue action to remember (or go back to beginning)! </a:t>
            </a:r>
          </a:p>
          <a:p>
            <a:pPr lvl="2"/>
            <a:endParaRPr lang="en-US" sz="1800" dirty="0" smtClean="0"/>
          </a:p>
          <a:p>
            <a:pPr lvl="1"/>
            <a:r>
              <a:rPr lang="en-US" sz="2000" dirty="0" smtClean="0"/>
              <a:t>minimize by</a:t>
            </a:r>
          </a:p>
          <a:p>
            <a:pPr lvl="2"/>
            <a:r>
              <a:rPr lang="en-US" sz="1800" dirty="0" smtClean="0"/>
              <a:t>if system knows goal</a:t>
            </a:r>
          </a:p>
          <a:p>
            <a:pPr lvl="2"/>
            <a:r>
              <a:rPr lang="en-US" sz="1800" dirty="0" smtClean="0"/>
              <a:t>make it explicit</a:t>
            </a:r>
          </a:p>
          <a:p>
            <a:pPr lvl="2"/>
            <a:r>
              <a:rPr lang="en-US" sz="1800" dirty="0" smtClean="0"/>
              <a:t>allow user to see path taken</a:t>
            </a:r>
            <a:br>
              <a:rPr lang="en-US" sz="1800" dirty="0" smtClean="0"/>
            </a:br>
            <a:endParaRPr lang="en-US" sz="1800" dirty="0" smtClean="0"/>
          </a:p>
        </p:txBody>
      </p:sp>
      <p:pic>
        <p:nvPicPr>
          <p:cNvPr id="64514" name="Picture 2" descr="http://cdn.osxdaily.com/wp-content/uploads/2010/02/mac-os-x-finder-column-vie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038600"/>
            <a:ext cx="4179277" cy="265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Types of slips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466725" y="1371600"/>
            <a:ext cx="8281988" cy="3328987"/>
          </a:xfrm>
        </p:spPr>
        <p:txBody>
          <a:bodyPr lIns="92075" tIns="46038" rIns="92075" bIns="46038"/>
          <a:lstStyle/>
          <a:p>
            <a:r>
              <a:rPr lang="en-US" sz="2400" dirty="0" smtClean="0"/>
              <a:t>Mode errors</a:t>
            </a:r>
          </a:p>
          <a:p>
            <a:pPr lvl="1"/>
            <a:r>
              <a:rPr lang="en-US" sz="2000" dirty="0" smtClean="0"/>
              <a:t>people do actions in one mode thinking they are in another</a:t>
            </a:r>
          </a:p>
          <a:p>
            <a:pPr lvl="2"/>
            <a:r>
              <a:rPr lang="en-US" sz="1800" dirty="0" smtClean="0"/>
              <a:t>refer to file that’s in a different directory</a:t>
            </a:r>
          </a:p>
          <a:p>
            <a:pPr lvl="2"/>
            <a:r>
              <a:rPr lang="en-US" sz="1800" dirty="0" smtClean="0"/>
              <a:t>look for commands / menu options that are not relevant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sz="2000" dirty="0" smtClean="0"/>
              <a:t>minimize by</a:t>
            </a:r>
          </a:p>
          <a:p>
            <a:pPr lvl="2"/>
            <a:r>
              <a:rPr lang="en-US" sz="1800" dirty="0" smtClean="0"/>
              <a:t>have as few modes as possible (preferably none)</a:t>
            </a:r>
          </a:p>
          <a:p>
            <a:pPr lvl="2"/>
            <a:r>
              <a:rPr lang="en-US" sz="1800" dirty="0" smtClean="0"/>
              <a:t>make modes highly visible</a:t>
            </a:r>
          </a:p>
        </p:txBody>
      </p:sp>
      <p:pic>
        <p:nvPicPr>
          <p:cNvPr id="64514" name="Picture 2" descr="http://cnet4.cbsistatic.com/hub/i/2012/08/20/6d7d3a09-fdbb-11e2-8c7c-d4ae52e62bcc/b47a18965664d43ab181d7957ef3d602/win8-start-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05" y="4572000"/>
            <a:ext cx="383339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16" name="Picture 4" descr="https://www.stardock.com/products/start10/images/0730/Start10_windows10sty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543424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Generic system responses for errors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smtClean="0"/>
              <a:t>General idea: Forcing functions</a:t>
            </a:r>
          </a:p>
          <a:p>
            <a:pPr lvl="1"/>
            <a:r>
              <a:rPr lang="en-US" sz="1800" smtClean="0"/>
              <a:t>prevent / mitigate continuation of wrongful action</a:t>
            </a:r>
            <a:br>
              <a:rPr lang="en-US" sz="1800" smtClean="0"/>
            </a:br>
            <a:endParaRPr lang="en-US" sz="1800" smtClean="0"/>
          </a:p>
          <a:p>
            <a:r>
              <a:rPr lang="en-US" sz="2000" smtClean="0"/>
              <a:t>Gag</a:t>
            </a:r>
          </a:p>
          <a:p>
            <a:pPr lvl="1"/>
            <a:r>
              <a:rPr lang="en-US" sz="1800" smtClean="0"/>
              <a:t>deals with errors by preventing the user from continuing</a:t>
            </a:r>
          </a:p>
          <a:p>
            <a:pPr lvl="2"/>
            <a:r>
              <a:rPr lang="en-US" sz="1600" smtClean="0"/>
              <a:t>eg cannot get past login screen until correct password entered  </a:t>
            </a:r>
            <a:br>
              <a:rPr lang="en-US" sz="1600" smtClean="0"/>
            </a:br>
            <a:endParaRPr lang="en-US" sz="1600" smtClean="0"/>
          </a:p>
          <a:p>
            <a:r>
              <a:rPr lang="en-US" sz="2000" smtClean="0"/>
              <a:t>Warn</a:t>
            </a:r>
          </a:p>
          <a:p>
            <a:pPr lvl="1"/>
            <a:r>
              <a:rPr lang="en-US" sz="1800" smtClean="0"/>
              <a:t>warn people that an unusual situation is occurring</a:t>
            </a:r>
          </a:p>
          <a:p>
            <a:pPr lvl="1"/>
            <a:r>
              <a:rPr lang="en-US" sz="1800" smtClean="0"/>
              <a:t>when overused, becomes an irritant</a:t>
            </a:r>
          </a:p>
          <a:p>
            <a:pPr lvl="2"/>
            <a:r>
              <a:rPr lang="en-US" sz="1600" smtClean="0"/>
              <a:t>e.g., </a:t>
            </a:r>
          </a:p>
          <a:p>
            <a:pPr lvl="3"/>
            <a:r>
              <a:rPr lang="en-US" sz="1200" smtClean="0"/>
              <a:t>audible bell </a:t>
            </a:r>
          </a:p>
          <a:p>
            <a:pPr lvl="3"/>
            <a:r>
              <a:rPr lang="en-US" sz="1200" smtClean="0"/>
              <a:t>alert box</a:t>
            </a:r>
          </a:p>
        </p:txBody>
      </p:sp>
      <p:pic>
        <p:nvPicPr>
          <p:cNvPr id="4915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5105400"/>
            <a:ext cx="36004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Generic system responses for errors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Do nothing</a:t>
            </a:r>
          </a:p>
          <a:p>
            <a:pPr lvl="1"/>
            <a:r>
              <a:rPr lang="en-US" sz="2000" smtClean="0"/>
              <a:t>illegal action just doesn’t do anything</a:t>
            </a:r>
          </a:p>
          <a:p>
            <a:pPr lvl="1"/>
            <a:r>
              <a:rPr lang="en-US" sz="2000" smtClean="0"/>
              <a:t>user must infer what happened</a:t>
            </a:r>
          </a:p>
          <a:p>
            <a:pPr lvl="2"/>
            <a:r>
              <a:rPr lang="en-US" sz="1800" smtClean="0"/>
              <a:t>enter letter into a numeric-only field (key clicks ignored)</a:t>
            </a:r>
          </a:p>
          <a:p>
            <a:pPr lvl="2"/>
            <a:r>
              <a:rPr lang="en-US" sz="1800" smtClean="0"/>
              <a:t>put a file icon on top of another file icon (returns it to original position)</a:t>
            </a:r>
            <a:br>
              <a:rPr lang="en-US" sz="1800" smtClean="0"/>
            </a:br>
            <a:endParaRPr lang="en-US" sz="1800" smtClean="0"/>
          </a:p>
          <a:p>
            <a:r>
              <a:rPr lang="en-US" sz="2400" smtClean="0"/>
              <a:t>Self-correct</a:t>
            </a:r>
          </a:p>
          <a:p>
            <a:pPr lvl="1"/>
            <a:r>
              <a:rPr lang="en-US" sz="2000" smtClean="0"/>
              <a:t>system guesses legal action and does it instead</a:t>
            </a:r>
          </a:p>
          <a:p>
            <a:pPr lvl="1"/>
            <a:r>
              <a:rPr lang="en-US" sz="2000" smtClean="0"/>
              <a:t>but leads to a problem of trust</a:t>
            </a:r>
          </a:p>
          <a:p>
            <a:pPr lvl="2"/>
            <a:r>
              <a:rPr lang="en-US" sz="1800" smtClean="0"/>
              <a:t>spelling corrector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dirty="0" smtClean="0"/>
              <a:t>Generic system responses for errors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Lets talk about it</a:t>
            </a:r>
          </a:p>
          <a:p>
            <a:pPr lvl="1"/>
            <a:r>
              <a:rPr lang="en-US" sz="2000" smtClean="0"/>
              <a:t>system initiates dialog with user to come up with solution to the problem</a:t>
            </a:r>
          </a:p>
          <a:p>
            <a:pPr lvl="2"/>
            <a:r>
              <a:rPr lang="en-US" sz="1800" smtClean="0"/>
              <a:t>compile error brings up offending line in source code</a:t>
            </a:r>
            <a:br>
              <a:rPr lang="en-US" sz="1800" smtClean="0"/>
            </a:br>
            <a:endParaRPr lang="en-US" sz="1800" smtClean="0"/>
          </a:p>
          <a:p>
            <a:r>
              <a:rPr lang="en-US" sz="2400" smtClean="0"/>
              <a:t>Teach me</a:t>
            </a:r>
          </a:p>
          <a:p>
            <a:pPr lvl="1"/>
            <a:r>
              <a:rPr lang="en-US" sz="2000" smtClean="0"/>
              <a:t>system asks user what the action was supposed to have meant</a:t>
            </a:r>
          </a:p>
          <a:p>
            <a:pPr lvl="1"/>
            <a:r>
              <a:rPr lang="en-US" sz="2000" smtClean="0"/>
              <a:t>action then becomes a legal one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1:</a:t>
            </a:r>
            <a:r>
              <a:rPr lang="en-US" dirty="0" smtClean="0"/>
              <a:t> Simple and natural dialogue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pPr lvl="1"/>
            <a:r>
              <a:rPr lang="en-US" sz="2000" dirty="0" smtClean="0"/>
              <a:t>use the user’s conceptual model</a:t>
            </a:r>
          </a:p>
          <a:p>
            <a:pPr lvl="1"/>
            <a:r>
              <a:rPr lang="en-US" sz="2000" dirty="0" smtClean="0"/>
              <a:t>match the users’ task sequence </a:t>
            </a:r>
          </a:p>
          <a:p>
            <a:pPr lvl="1"/>
            <a:r>
              <a:rPr lang="en-US" sz="2000" dirty="0" smtClean="0"/>
              <a:t>minimize mapping between interface and task semantics</a:t>
            </a:r>
          </a:p>
          <a:p>
            <a:pPr lvl="1"/>
            <a:r>
              <a:rPr lang="en-US" sz="2000" dirty="0" smtClean="0"/>
              <a:t>Does NOT mean make the interface simple.</a:t>
            </a:r>
          </a:p>
          <a:p>
            <a:pPr lvl="2"/>
            <a:r>
              <a:rPr lang="en-US" sz="1700" dirty="0" smtClean="0"/>
              <a:t>Means to make the “dialogue” simple. How the user thinks of it.</a:t>
            </a:r>
          </a:p>
        </p:txBody>
      </p:sp>
      <p:pic>
        <p:nvPicPr>
          <p:cNvPr id="122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054" y="3810148"/>
            <a:ext cx="2905125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295" name="Text Box 9"/>
          <p:cNvSpPr txBox="1">
            <a:spLocks noChangeArrowheads="1"/>
          </p:cNvSpPr>
          <p:nvPr/>
        </p:nvSpPr>
        <p:spPr bwMode="auto">
          <a:xfrm>
            <a:off x="0" y="6613525"/>
            <a:ext cx="173196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From Microsoft applications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4054" y="5108793"/>
            <a:ext cx="373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ial" pitchFamily="34" charset="0"/>
                <a:cs typeface="Arial" pitchFamily="34" charset="0"/>
              </a:rPr>
              <a:t>Simple Dialogue, matches physical music player.</a:t>
            </a:r>
            <a:endParaRPr lang="en-US" sz="20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Movies / Some fun stuff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www.designernews.co/stories/84443-redditors-design-worst-volume-sliders-possible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>
                <a:hlinkClick r:id="rId3"/>
              </a:rPr>
              <a:t>https://m.reddit.com/r/videos/comments/34mazb/speechtotext_scripting_how_long_can_you_watch_him/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7507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8</a:t>
            </a:r>
            <a:r>
              <a:rPr lang="en-US" dirty="0" smtClean="0"/>
              <a:t>: Deal with errors in a positive manner</a:t>
            </a:r>
            <a:endParaRPr lang="en-CA" dirty="0" smtClean="0"/>
          </a:p>
        </p:txBody>
      </p:sp>
      <p:pic>
        <p:nvPicPr>
          <p:cNvPr id="54275" name="Picture 4" descr="Messages to Gee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87513"/>
            <a:ext cx="3543300" cy="1211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6"/>
          <p:cNvSpPr>
            <a:spLocks noChangeArrowheads="1"/>
          </p:cNvSpPr>
          <p:nvPr/>
        </p:nvSpPr>
        <p:spPr bwMode="auto">
          <a:xfrm>
            <a:off x="395288" y="2781300"/>
            <a:ext cx="3505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>
                <a:latin typeface="Verdana" pitchFamily="34" charset="0"/>
              </a:rPr>
              <a:t>Adobe's </a:t>
            </a:r>
            <a:r>
              <a:rPr lang="en-US" sz="1200" i="1">
                <a:latin typeface="Verdana" pitchFamily="34" charset="0"/>
              </a:rPr>
              <a:t>ImageReady</a:t>
            </a:r>
            <a:r>
              <a:rPr lang="en-US" sz="1200">
                <a:latin typeface="Verdana" pitchFamily="34" charset="0"/>
              </a:rPr>
              <a:t> </a:t>
            </a:r>
          </a:p>
        </p:txBody>
      </p:sp>
      <p:pic>
        <p:nvPicPr>
          <p:cNvPr id="54277" name="Picture 13" descr="Help from Dic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6113"/>
            <a:ext cx="3943350" cy="1325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8" name="Rectangle 14"/>
          <p:cNvSpPr>
            <a:spLocks noChangeArrowheads="1"/>
          </p:cNvSpPr>
          <p:nvPr/>
        </p:nvSpPr>
        <p:spPr bwMode="auto">
          <a:xfrm>
            <a:off x="4500563" y="314166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CA" sz="1200" i="1">
                <a:latin typeface="Verdana" pitchFamily="34" charset="0"/>
              </a:rPr>
              <a:t>AutoCAD Mechanical</a:t>
            </a:r>
            <a:r>
              <a:rPr lang="en-CA" sz="1200">
                <a:latin typeface="Verdana" pitchFamily="34" charset="0"/>
              </a:rPr>
              <a:t> </a:t>
            </a:r>
          </a:p>
        </p:txBody>
      </p:sp>
      <p:pic>
        <p:nvPicPr>
          <p:cNvPr id="54279" name="Picture 16" descr="Thanks, but no thanks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581525"/>
            <a:ext cx="3336925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0" name="Rectangle 17"/>
          <p:cNvSpPr>
            <a:spLocks noChangeArrowheads="1"/>
          </p:cNvSpPr>
          <p:nvPr/>
        </p:nvSpPr>
        <p:spPr bwMode="auto">
          <a:xfrm>
            <a:off x="338138" y="5794375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 i="1">
                <a:latin typeface="Verdana" pitchFamily="34" charset="0"/>
              </a:rPr>
              <a:t>Windows Notepad</a:t>
            </a:r>
            <a:endParaRPr lang="en-CA" sz="1200">
              <a:latin typeface="Verdana" pitchFamily="34" charset="0"/>
            </a:endParaRPr>
          </a:p>
        </p:txBody>
      </p:sp>
      <p:sp>
        <p:nvSpPr>
          <p:cNvPr id="54281" name="Line 18"/>
          <p:cNvSpPr>
            <a:spLocks noChangeShapeType="1"/>
          </p:cNvSpPr>
          <p:nvPr/>
        </p:nvSpPr>
        <p:spPr bwMode="auto">
          <a:xfrm flipV="1">
            <a:off x="7620000" y="2525713"/>
            <a:ext cx="228600" cy="990600"/>
          </a:xfrm>
          <a:prstGeom prst="line">
            <a:avLst/>
          </a:prstGeom>
          <a:noFill/>
          <a:ln w="12699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endParaRPr lang="en-US"/>
          </a:p>
        </p:txBody>
      </p:sp>
      <p:pic>
        <p:nvPicPr>
          <p:cNvPr id="54282" name="Picture 20" descr="Should I be concerned?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506913"/>
            <a:ext cx="3622675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83" name="Rectangle 21"/>
          <p:cNvSpPr>
            <a:spLocks noChangeArrowheads="1"/>
          </p:cNvSpPr>
          <p:nvPr/>
        </p:nvSpPr>
        <p:spPr bwMode="auto">
          <a:xfrm>
            <a:off x="4643438" y="5949950"/>
            <a:ext cx="426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eaLnBrk="0" hangingPunct="0"/>
            <a:r>
              <a:rPr lang="en-US" sz="1200">
                <a:latin typeface="Verdana" pitchFamily="34" charset="0"/>
              </a:rPr>
              <a:t>Microsoft's </a:t>
            </a:r>
            <a:r>
              <a:rPr lang="en-US" sz="1200" i="1">
                <a:latin typeface="Verdana" pitchFamily="34" charset="0"/>
              </a:rPr>
              <a:t>NT Operating System</a:t>
            </a:r>
            <a:r>
              <a:rPr lang="en-US" sz="1200">
                <a:latin typeface="Verdana" pitchFamily="34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8</a:t>
            </a:r>
            <a:r>
              <a:rPr lang="en-US" dirty="0" smtClean="0"/>
              <a:t>: Deal with errors in a positive manner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000" smtClean="0"/>
              <a:t>Provide meaningful error messages</a:t>
            </a:r>
          </a:p>
          <a:p>
            <a:pPr lvl="1"/>
            <a:r>
              <a:rPr lang="en-US" sz="1800" smtClean="0"/>
              <a:t>error messages should be in the user’s task language</a:t>
            </a:r>
          </a:p>
          <a:p>
            <a:pPr lvl="1"/>
            <a:r>
              <a:rPr lang="en-US" sz="1800" smtClean="0"/>
              <a:t>don’t make people feel stupid</a:t>
            </a:r>
            <a:br>
              <a:rPr lang="en-US" sz="1800" smtClean="0"/>
            </a:br>
            <a:endParaRPr lang="en-US" sz="1800" smtClean="0"/>
          </a:p>
          <a:p>
            <a:pPr lvl="2">
              <a:buFontTx/>
              <a:buNone/>
            </a:pPr>
            <a:r>
              <a:rPr lang="en-US" sz="1600" smtClean="0"/>
              <a:t>Try again, bonehead!</a:t>
            </a:r>
          </a:p>
          <a:p>
            <a:pPr lvl="2">
              <a:buFontTx/>
              <a:buNone/>
            </a:pPr>
            <a:endParaRPr lang="en-US" sz="1600" smtClean="0"/>
          </a:p>
          <a:p>
            <a:pPr lvl="2">
              <a:buFontTx/>
              <a:buNone/>
            </a:pPr>
            <a:r>
              <a:rPr lang="en-US" sz="1600" smtClean="0"/>
              <a:t>Error 25</a:t>
            </a:r>
            <a:br>
              <a:rPr lang="en-US" sz="1600" smtClean="0"/>
            </a:br>
            <a:endParaRPr lang="en-US" sz="1600" smtClean="0"/>
          </a:p>
          <a:p>
            <a:pPr lvl="2">
              <a:buFontTx/>
              <a:buNone/>
            </a:pPr>
            <a:r>
              <a:rPr lang="en-US" sz="1600" smtClean="0"/>
              <a:t>Cannot open this document</a:t>
            </a:r>
            <a:br>
              <a:rPr lang="en-US" sz="1600" smtClean="0"/>
            </a:br>
            <a:endParaRPr lang="en-US" sz="1600" smtClean="0"/>
          </a:p>
          <a:p>
            <a:pPr lvl="2">
              <a:buFontTx/>
              <a:buNone/>
            </a:pPr>
            <a:r>
              <a:rPr lang="en-US" sz="1600" smtClean="0"/>
              <a:t>Cannot open “chapter 5” because the application “Microsoft Word” </a:t>
            </a:r>
            <a:br>
              <a:rPr lang="en-US" sz="1600" smtClean="0"/>
            </a:br>
            <a:r>
              <a:rPr lang="en-US" sz="1600" smtClean="0"/>
              <a:t>is not on your system</a:t>
            </a:r>
            <a:br>
              <a:rPr lang="en-US" sz="1600" smtClean="0"/>
            </a:br>
            <a:endParaRPr lang="en-US" sz="1600" smtClean="0"/>
          </a:p>
          <a:p>
            <a:pPr lvl="2">
              <a:buFontTx/>
              <a:buNone/>
            </a:pPr>
            <a:r>
              <a:rPr lang="en-US" sz="1600" smtClean="0"/>
              <a:t>Cannot open “chapter 5” because the application “Microsoft Word” </a:t>
            </a:r>
            <a:br>
              <a:rPr lang="en-US" sz="1600" smtClean="0"/>
            </a:br>
            <a:r>
              <a:rPr lang="en-US" sz="1600" smtClean="0"/>
              <a:t>is not on your system. Open it with “Teachtext” instead?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8</a:t>
            </a:r>
            <a:r>
              <a:rPr lang="en-US" dirty="0" smtClean="0"/>
              <a:t>: Deal with errors in a positive manner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>
            <a:normAutofit lnSpcReduction="10000"/>
          </a:bodyPr>
          <a:lstStyle/>
          <a:p>
            <a:r>
              <a:rPr lang="en-US" sz="2000" dirty="0" smtClean="0"/>
              <a:t>Prevent errors</a:t>
            </a:r>
          </a:p>
          <a:p>
            <a:pPr lvl="1"/>
            <a:r>
              <a:rPr lang="en-US" sz="1800" dirty="0" smtClean="0"/>
              <a:t>try to make errors impossible</a:t>
            </a:r>
          </a:p>
          <a:p>
            <a:pPr lvl="1"/>
            <a:r>
              <a:rPr lang="en-US" sz="1800" dirty="0" smtClean="0"/>
              <a:t>modern widgets:  can only enter legal data</a:t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 smtClean="0"/>
          </a:p>
          <a:p>
            <a:endParaRPr lang="en-US" sz="2000" dirty="0" smtClean="0"/>
          </a:p>
          <a:p>
            <a:r>
              <a:rPr lang="en-US" sz="2000" dirty="0" smtClean="0"/>
              <a:t>Provide </a:t>
            </a:r>
            <a:r>
              <a:rPr lang="en-US" sz="2000" dirty="0" smtClean="0"/>
              <a:t>reasonableness checks on input data</a:t>
            </a:r>
          </a:p>
          <a:p>
            <a:pPr lvl="1"/>
            <a:r>
              <a:rPr lang="en-US" sz="1800" dirty="0" smtClean="0"/>
              <a:t>on entering order for office supplies</a:t>
            </a:r>
          </a:p>
          <a:p>
            <a:pPr lvl="2"/>
            <a:r>
              <a:rPr lang="en-US" sz="1600" dirty="0" smtClean="0"/>
              <a:t>5000 pencils is an unusually large order. Do you really want to order that many?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708275"/>
            <a:ext cx="2419350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3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388" y="2708275"/>
            <a:ext cx="33432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9</a:t>
            </a:r>
            <a:r>
              <a:rPr lang="en-US" dirty="0" smtClean="0"/>
              <a:t>. Provide help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 lIns="92075" tIns="46038" rIns="92075" bIns="46038"/>
          <a:lstStyle/>
          <a:p>
            <a:r>
              <a:rPr lang="en-US" sz="2400" smtClean="0"/>
              <a:t>Help is not a replacement for bad design!</a:t>
            </a:r>
            <a:br>
              <a:rPr lang="en-US" sz="2400" smtClean="0"/>
            </a:br>
            <a:endParaRPr lang="en-US" sz="2400" smtClean="0"/>
          </a:p>
          <a:p>
            <a:r>
              <a:rPr lang="en-US" sz="2400" smtClean="0"/>
              <a:t>Simple systems:</a:t>
            </a:r>
          </a:p>
          <a:p>
            <a:pPr lvl="1"/>
            <a:r>
              <a:rPr lang="en-US" sz="2000" smtClean="0"/>
              <a:t>walk up and use; minimal instructions</a:t>
            </a:r>
            <a:br>
              <a:rPr lang="en-US" sz="2000" smtClean="0"/>
            </a:br>
            <a:endParaRPr lang="en-US" sz="2000" smtClean="0"/>
          </a:p>
          <a:p>
            <a:r>
              <a:rPr lang="en-US" sz="2400" smtClean="0"/>
              <a:t>Most other systems</a:t>
            </a:r>
          </a:p>
          <a:p>
            <a:pPr lvl="1"/>
            <a:r>
              <a:rPr lang="en-US" sz="2000" smtClean="0"/>
              <a:t>feature rich</a:t>
            </a:r>
          </a:p>
          <a:p>
            <a:pPr lvl="1"/>
            <a:r>
              <a:rPr lang="en-US" sz="2000" smtClean="0"/>
              <a:t>simple things should be simple</a:t>
            </a:r>
          </a:p>
          <a:p>
            <a:pPr lvl="1"/>
            <a:r>
              <a:rPr lang="en-US" sz="2000" smtClean="0"/>
              <a:t>learning path for advanced features</a:t>
            </a:r>
          </a:p>
          <a:p>
            <a:endParaRPr lang="en-US" sz="1800" b="1" smtClean="0"/>
          </a:p>
        </p:txBody>
      </p:sp>
      <p:grpSp>
        <p:nvGrpSpPr>
          <p:cNvPr id="58372" name="Group 19"/>
          <p:cNvGrpSpPr>
            <a:grpSpLocks/>
          </p:cNvGrpSpPr>
          <p:nvPr/>
        </p:nvGrpSpPr>
        <p:grpSpPr bwMode="auto">
          <a:xfrm>
            <a:off x="7092950" y="2941638"/>
            <a:ext cx="2051050" cy="3916362"/>
            <a:chOff x="4468" y="0"/>
            <a:chExt cx="1292" cy="2467"/>
          </a:xfrm>
        </p:grpSpPr>
        <p:grpSp>
          <p:nvGrpSpPr>
            <p:cNvPr id="58373" name="Group 10"/>
            <p:cNvGrpSpPr>
              <a:grpSpLocks/>
            </p:cNvGrpSpPr>
            <p:nvPr/>
          </p:nvGrpSpPr>
          <p:grpSpPr bwMode="auto">
            <a:xfrm>
              <a:off x="4508" y="0"/>
              <a:ext cx="856" cy="1041"/>
              <a:chOff x="2191" y="2342"/>
              <a:chExt cx="856" cy="1041"/>
            </a:xfrm>
          </p:grpSpPr>
          <p:pic>
            <p:nvPicPr>
              <p:cNvPr id="58382" name="Picture 4"/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1" y="2342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83" name="Picture 5"/>
              <p:cNvPicPr>
                <a:picLocks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78" y="2454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84" name="Picture 6"/>
              <p:cNvPicPr>
                <a:picLocks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6" y="2566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85" name="Picture 7"/>
              <p:cNvPicPr>
                <a:picLocks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54" y="2678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86" name="Picture 8"/>
              <p:cNvPicPr>
                <a:picLocks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2" y="2790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8387" name="Picture 9"/>
              <p:cNvPicPr>
                <a:picLocks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30" y="2901"/>
                <a:ext cx="417" cy="4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8374" name="Group 17"/>
            <p:cNvGrpSpPr>
              <a:grpSpLocks/>
            </p:cNvGrpSpPr>
            <p:nvPr/>
          </p:nvGrpSpPr>
          <p:grpSpPr bwMode="auto">
            <a:xfrm>
              <a:off x="5084" y="672"/>
              <a:ext cx="676" cy="913"/>
              <a:chOff x="2880" y="3006"/>
              <a:chExt cx="676" cy="913"/>
            </a:xfrm>
          </p:grpSpPr>
          <p:pic>
            <p:nvPicPr>
              <p:cNvPr id="58376" name="Picture 11"/>
              <p:cNvPicPr>
                <a:picLocks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0" y="3006"/>
                <a:ext cx="633" cy="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8377" name="Rectangle 12"/>
              <p:cNvSpPr>
                <a:spLocks noChangeArrowheads="1"/>
              </p:cNvSpPr>
              <p:nvPr/>
            </p:nvSpPr>
            <p:spPr bwMode="auto">
              <a:xfrm>
                <a:off x="2926" y="3363"/>
                <a:ext cx="60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Volume 37:</a:t>
                </a:r>
              </a:p>
            </p:txBody>
          </p:sp>
          <p:sp>
            <p:nvSpPr>
              <p:cNvPr id="58378" name="Rectangle 13"/>
              <p:cNvSpPr>
                <a:spLocks noChangeArrowheads="1"/>
              </p:cNvSpPr>
              <p:nvPr/>
            </p:nvSpPr>
            <p:spPr bwMode="auto">
              <a:xfrm>
                <a:off x="3413" y="3363"/>
                <a:ext cx="14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</a:t>
                </a:r>
              </a:p>
            </p:txBody>
          </p:sp>
          <p:sp>
            <p:nvSpPr>
              <p:cNvPr id="58379" name="Rectangle 14"/>
              <p:cNvSpPr>
                <a:spLocks noChangeArrowheads="1"/>
              </p:cNvSpPr>
              <p:nvPr/>
            </p:nvSpPr>
            <p:spPr bwMode="auto">
              <a:xfrm>
                <a:off x="2926" y="3475"/>
                <a:ext cx="459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A user's</a:t>
                </a:r>
              </a:p>
            </p:txBody>
          </p:sp>
          <p:sp>
            <p:nvSpPr>
              <p:cNvPr id="58380" name="Rectangle 15"/>
              <p:cNvSpPr>
                <a:spLocks noChangeArrowheads="1"/>
              </p:cNvSpPr>
              <p:nvPr/>
            </p:nvSpPr>
            <p:spPr bwMode="auto">
              <a:xfrm>
                <a:off x="3269" y="3475"/>
                <a:ext cx="170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  </a:t>
                </a:r>
              </a:p>
            </p:txBody>
          </p:sp>
          <p:sp>
            <p:nvSpPr>
              <p:cNvPr id="58381" name="Rectangle 16"/>
              <p:cNvSpPr>
                <a:spLocks noChangeArrowheads="1"/>
              </p:cNvSpPr>
              <p:nvPr/>
            </p:nvSpPr>
            <p:spPr bwMode="auto">
              <a:xfrm>
                <a:off x="2926" y="3586"/>
                <a:ext cx="53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eaLnBrk="0" hangingPunct="0"/>
                <a:r>
                  <a:rPr lang="en-US" sz="1200">
                    <a:solidFill>
                      <a:srgbClr val="000000"/>
                    </a:solidFill>
                    <a:latin typeface="Arial" charset="0"/>
                  </a:rPr>
                  <a:t>guide to...</a:t>
                </a:r>
              </a:p>
            </p:txBody>
          </p:sp>
        </p:grpSp>
        <p:graphicFrame>
          <p:nvGraphicFramePr>
            <p:cNvPr id="58375" name="Object 18"/>
            <p:cNvGraphicFramePr>
              <a:graphicFrameLocks noChangeAspect="1"/>
            </p:cNvGraphicFramePr>
            <p:nvPr/>
          </p:nvGraphicFramePr>
          <p:xfrm>
            <a:off x="4468" y="1026"/>
            <a:ext cx="688" cy="14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43" name="Clip" r:id="rId11" imgW="1093238" imgH="2287516" progId="">
                    <p:embed/>
                  </p:oleObj>
                </mc:Choice>
                <mc:Fallback>
                  <p:oleObj name="Clip" r:id="rId11" imgW="1093238" imgH="2287516" progId="">
                    <p:embed/>
                    <p:pic>
                      <p:nvPicPr>
                        <p:cNvPr id="0" name="Picture 3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1026"/>
                          <a:ext cx="688" cy="144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Documentation and how it is used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smtClean="0"/>
              <a:t>Many users do not read manuals</a:t>
            </a:r>
          </a:p>
          <a:p>
            <a:pPr lvl="1"/>
            <a:r>
              <a:rPr lang="en-US" sz="2000" smtClean="0"/>
              <a:t>prefer to spend their time pursuing their task</a:t>
            </a:r>
            <a:br>
              <a:rPr lang="en-US" sz="2000" smtClean="0"/>
            </a:br>
            <a:endParaRPr lang="en-US" sz="2000" smtClean="0"/>
          </a:p>
          <a:p>
            <a:r>
              <a:rPr lang="en-US" sz="2400" smtClean="0"/>
              <a:t>Usually used when users are in some kind of panic</a:t>
            </a:r>
          </a:p>
          <a:p>
            <a:pPr lvl="1"/>
            <a:r>
              <a:rPr lang="en-US" sz="2000" smtClean="0"/>
              <a:t>paper manuals unavailable in many businesses! </a:t>
            </a:r>
          </a:p>
          <a:p>
            <a:pPr lvl="2"/>
            <a:r>
              <a:rPr lang="en-US" sz="1800" smtClean="0"/>
              <a:t>e.g. single copy locked away in system administrator’s office</a:t>
            </a:r>
          </a:p>
          <a:p>
            <a:pPr lvl="1"/>
            <a:r>
              <a:rPr lang="en-US" sz="2000" smtClean="0"/>
              <a:t>online documentation better</a:t>
            </a:r>
          </a:p>
          <a:p>
            <a:pPr lvl="1"/>
            <a:r>
              <a:rPr lang="en-US" sz="2000" smtClean="0"/>
              <a:t>good search/lookup tools</a:t>
            </a:r>
          </a:p>
          <a:p>
            <a:pPr lvl="1"/>
            <a:r>
              <a:rPr lang="en-US" sz="2000" smtClean="0"/>
              <a:t>online help specific to current context</a:t>
            </a:r>
          </a:p>
          <a:p>
            <a:pPr lvl="1"/>
            <a:endParaRPr lang="en-US" sz="2000" smtClean="0"/>
          </a:p>
          <a:p>
            <a:r>
              <a:rPr lang="en-US" sz="2400" smtClean="0"/>
              <a:t>Sometimes used for quick reference</a:t>
            </a:r>
          </a:p>
          <a:p>
            <a:pPr lvl="1"/>
            <a:r>
              <a:rPr lang="en-US" sz="2000" smtClean="0"/>
              <a:t>syntax of actions, possibilities...</a:t>
            </a:r>
          </a:p>
          <a:p>
            <a:pPr lvl="1"/>
            <a:r>
              <a:rPr lang="en-US" sz="2000" smtClean="0"/>
              <a:t>list of shortcuts ...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help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Tutorial and/or getting started manuals</a:t>
            </a:r>
          </a:p>
          <a:p>
            <a:pPr lvl="1"/>
            <a:r>
              <a:rPr lang="en-US" sz="2000" dirty="0" smtClean="0"/>
              <a:t>short guides that people are likely to read when first obtaining their systems</a:t>
            </a:r>
          </a:p>
          <a:p>
            <a:pPr lvl="2"/>
            <a:r>
              <a:rPr lang="en-US" sz="1800" dirty="0" smtClean="0"/>
              <a:t>encourages exploration and getting to know the system</a:t>
            </a:r>
          </a:p>
          <a:p>
            <a:pPr lvl="2"/>
            <a:r>
              <a:rPr lang="en-US" sz="1800" dirty="0" smtClean="0"/>
              <a:t>tries to get conceptual material across and essential syntax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sz="2000" dirty="0" smtClean="0"/>
              <a:t>on-line “tours”, exercises, and demos</a:t>
            </a:r>
          </a:p>
          <a:p>
            <a:pPr lvl="2"/>
            <a:r>
              <a:rPr lang="en-US" sz="1800" dirty="0" smtClean="0"/>
              <a:t>demonstrates very basic principles through working examples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help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Staggered Tutorials!</a:t>
            </a:r>
          </a:p>
          <a:p>
            <a:r>
              <a:rPr lang="en-US" sz="2400" dirty="0" smtClean="0"/>
              <a:t>- If you MUST </a:t>
            </a:r>
            <a:r>
              <a:rPr lang="en-US" sz="2400" dirty="0" err="1" smtClean="0"/>
              <a:t>tutorialize</a:t>
            </a:r>
            <a:r>
              <a:rPr lang="en-US" sz="2400" dirty="0" smtClean="0"/>
              <a:t> features, DO NOT overwhelm your users!</a:t>
            </a:r>
          </a:p>
          <a:p>
            <a:endParaRPr lang="en-US" sz="2400" dirty="0" smtClean="0"/>
          </a:p>
          <a:p>
            <a:r>
              <a:rPr lang="en-US" sz="2400" dirty="0" smtClean="0"/>
              <a:t>Guidelines: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Use short tutorials.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Minimize text that must be read.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Stagger tutorial (show only feature user needs to learn at that moment).</a:t>
            </a:r>
          </a:p>
          <a:p>
            <a:pPr marL="457200" indent="-457200">
              <a:buFont typeface="+mj-lt"/>
              <a:buAutoNum type="arabicPeriod"/>
            </a:pPr>
            <a:endParaRPr lang="en-US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help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Reference manuals</a:t>
            </a:r>
          </a:p>
          <a:p>
            <a:pPr lvl="1"/>
            <a:r>
              <a:rPr lang="en-US" dirty="0" smtClean="0"/>
              <a:t>used mostly for detailed lookup by experts</a:t>
            </a:r>
          </a:p>
          <a:p>
            <a:pPr lvl="2"/>
            <a:r>
              <a:rPr lang="en-US" dirty="0" smtClean="0"/>
              <a:t>rarely introduces concepts</a:t>
            </a:r>
          </a:p>
          <a:p>
            <a:pPr lvl="2"/>
            <a:r>
              <a:rPr lang="en-US" dirty="0" smtClean="0"/>
              <a:t>thematically arranged</a:t>
            </a:r>
          </a:p>
          <a:p>
            <a:pPr lvl="1"/>
            <a:r>
              <a:rPr lang="en-US" dirty="0" smtClean="0"/>
              <a:t>on-line hypertext</a:t>
            </a:r>
          </a:p>
          <a:p>
            <a:pPr lvl="2"/>
            <a:r>
              <a:rPr lang="en-US" dirty="0" smtClean="0"/>
              <a:t>search / find</a:t>
            </a:r>
          </a:p>
          <a:p>
            <a:pPr lvl="2"/>
            <a:r>
              <a:rPr lang="en-US" dirty="0" smtClean="0"/>
              <a:t>table of contents</a:t>
            </a:r>
          </a:p>
          <a:p>
            <a:pPr lvl="2"/>
            <a:r>
              <a:rPr lang="en-US" dirty="0" smtClean="0"/>
              <a:t>index</a:t>
            </a:r>
          </a:p>
          <a:p>
            <a:pPr lvl="2"/>
            <a:r>
              <a:rPr lang="en-US" dirty="0" smtClean="0"/>
              <a:t>cross-index</a:t>
            </a:r>
          </a:p>
          <a:p>
            <a:endParaRPr lang="en-US" dirty="0" smtClean="0"/>
          </a:p>
        </p:txBody>
      </p:sp>
      <p:pic>
        <p:nvPicPr>
          <p:cNvPr id="614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048000"/>
            <a:ext cx="3698875" cy="364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572000"/>
            <a:ext cx="1963738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447" name="Text Box 7"/>
          <p:cNvSpPr txBox="1">
            <a:spLocks noChangeArrowheads="1"/>
          </p:cNvSpPr>
          <p:nvPr/>
        </p:nvSpPr>
        <p:spPr bwMode="auto">
          <a:xfrm>
            <a:off x="0" y="6613525"/>
            <a:ext cx="10287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Help 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help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smtClean="0"/>
              <a:t>Wizards</a:t>
            </a:r>
          </a:p>
          <a:p>
            <a:pPr lvl="1"/>
            <a:r>
              <a:rPr lang="en-US" sz="1800" smtClean="0"/>
              <a:t>walks user through typical tasks</a:t>
            </a:r>
          </a:p>
          <a:p>
            <a:pPr lvl="1"/>
            <a:r>
              <a:rPr lang="en-US" sz="1800" i="1" smtClean="0"/>
              <a:t>but</a:t>
            </a:r>
            <a:r>
              <a:rPr lang="en-US" sz="1800" smtClean="0"/>
              <a:t> dangerous if user gets stuck</a:t>
            </a:r>
          </a:p>
          <a:p>
            <a:endParaRPr lang="en-US" sz="2000" smtClean="0"/>
          </a:p>
        </p:txBody>
      </p:sp>
      <p:pic>
        <p:nvPicPr>
          <p:cNvPr id="6349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781300"/>
            <a:ext cx="4905375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3493" name="Object 6"/>
          <p:cNvGraphicFramePr>
            <a:graphicFrameLocks noChangeAspect="1"/>
          </p:cNvGraphicFramePr>
          <p:nvPr/>
        </p:nvGraphicFramePr>
        <p:xfrm>
          <a:off x="2484438" y="4570413"/>
          <a:ext cx="106362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51" name="Clip" r:id="rId4" imgW="1063467" imgH="2287818" progId="">
                  <p:embed/>
                </p:oleObj>
              </mc:Choice>
              <mc:Fallback>
                <p:oleObj name="Clip" r:id="rId4" imgW="1063467" imgH="2287818" progId="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4570413"/>
                        <a:ext cx="1063625" cy="2287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494" name="AutoShape 7"/>
          <p:cNvSpPr>
            <a:spLocks noChangeArrowheads="1"/>
          </p:cNvSpPr>
          <p:nvPr/>
        </p:nvSpPr>
        <p:spPr bwMode="auto">
          <a:xfrm>
            <a:off x="684213" y="2997200"/>
            <a:ext cx="2436812" cy="1738313"/>
          </a:xfrm>
          <a:prstGeom prst="cloudCallout">
            <a:avLst>
              <a:gd name="adj1" fmla="val 28500"/>
              <a:gd name="adj2" fmla="val 57306"/>
            </a:avLst>
          </a:prstGeom>
          <a:noFill/>
          <a:ln w="12699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algn="ctr" eaLnBrk="0" hangingPunct="0"/>
            <a:r>
              <a:rPr lang="en-US" sz="1400"/>
              <a:t>What’s my computer’s name? </a:t>
            </a:r>
            <a:br>
              <a:rPr lang="en-US" sz="1400"/>
            </a:br>
            <a:r>
              <a:rPr lang="en-US" sz="1400"/>
              <a:t>Fred? </a:t>
            </a:r>
            <a:br>
              <a:rPr lang="en-US" sz="1400"/>
            </a:br>
            <a:r>
              <a:rPr lang="en-US" sz="1400"/>
              <a:t>Intel? </a:t>
            </a:r>
            <a:br>
              <a:rPr lang="en-US" sz="1400"/>
            </a:br>
            <a:r>
              <a:rPr lang="en-US" sz="1400"/>
              <a:t>AST?</a:t>
            </a:r>
            <a:endParaRPr lang="en-US" sz="1400">
              <a:latin typeface="Arial" charset="0"/>
            </a:endParaRPr>
          </a:p>
        </p:txBody>
      </p:sp>
      <p:sp>
        <p:nvSpPr>
          <p:cNvPr id="63495" name="Text Box 8"/>
          <p:cNvSpPr txBox="1">
            <a:spLocks noChangeArrowheads="1"/>
          </p:cNvSpPr>
          <p:nvPr/>
        </p:nvSpPr>
        <p:spPr bwMode="auto">
          <a:xfrm>
            <a:off x="0" y="6613525"/>
            <a:ext cx="13652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Powerpoint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1:</a:t>
            </a:r>
            <a:r>
              <a:rPr lang="en-US" dirty="0" smtClean="0"/>
              <a:t> Simple and natural dialogue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66725" y="1700213"/>
            <a:ext cx="8281988" cy="1347787"/>
          </a:xfrm>
        </p:spPr>
        <p:txBody>
          <a:bodyPr lIns="92075" tIns="46038" rIns="92075" bIns="46038"/>
          <a:lstStyle/>
          <a:p>
            <a:pPr lvl="1"/>
            <a:r>
              <a:rPr lang="en-US" sz="2000" dirty="0" smtClean="0"/>
              <a:t>Buying a parking lot permit</a:t>
            </a:r>
          </a:p>
          <a:p>
            <a:pPr lvl="1"/>
            <a:r>
              <a:rPr lang="en-US" sz="2000" dirty="0" smtClean="0"/>
              <a:t>What is the conceptual model here? Why is this confusing?</a:t>
            </a:r>
          </a:p>
        </p:txBody>
      </p:sp>
      <p:pic>
        <p:nvPicPr>
          <p:cNvPr id="10" name="Picture 9" descr="(Parking ticket dispenser)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14600"/>
            <a:ext cx="5257800" cy="4304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5524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Types of help</a:t>
            </a:r>
          </a:p>
        </p:txBody>
      </p:sp>
      <p:sp>
        <p:nvSpPr>
          <p:cNvPr id="64515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Tips</a:t>
            </a:r>
          </a:p>
          <a:p>
            <a:pPr lvl="1"/>
            <a:r>
              <a:rPr lang="en-US" sz="2000" smtClean="0"/>
              <a:t>migration path to learning system features</a:t>
            </a:r>
          </a:p>
          <a:p>
            <a:pPr lvl="1"/>
            <a:r>
              <a:rPr lang="en-US" sz="2000" smtClean="0"/>
              <a:t>also context-specific tips on being more efficient</a:t>
            </a:r>
          </a:p>
          <a:p>
            <a:pPr lvl="1"/>
            <a:r>
              <a:rPr lang="en-US" sz="2000" smtClean="0"/>
              <a:t>must be “smart”, otherwise boring and tedious</a:t>
            </a:r>
          </a:p>
        </p:txBody>
      </p:sp>
      <p:pic>
        <p:nvPicPr>
          <p:cNvPr id="645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789363"/>
            <a:ext cx="75914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517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5170488"/>
            <a:ext cx="1285875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8" name="Line 9"/>
          <p:cNvSpPr>
            <a:spLocks noChangeShapeType="1"/>
          </p:cNvSpPr>
          <p:nvPr/>
        </p:nvSpPr>
        <p:spPr bwMode="auto">
          <a:xfrm flipV="1">
            <a:off x="2168525" y="3941763"/>
            <a:ext cx="852488" cy="13811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endParaRPr lang="en-US"/>
          </a:p>
        </p:txBody>
      </p:sp>
      <p:sp>
        <p:nvSpPr>
          <p:cNvPr id="64519" name="Text Box 13"/>
          <p:cNvSpPr txBox="1">
            <a:spLocks noChangeArrowheads="1"/>
          </p:cNvSpPr>
          <p:nvPr/>
        </p:nvSpPr>
        <p:spPr bwMode="auto">
          <a:xfrm>
            <a:off x="0" y="6613525"/>
            <a:ext cx="1036638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r>
              <a:rPr lang="en-US" sz="1000">
                <a:solidFill>
                  <a:srgbClr val="808080"/>
                </a:solidFill>
                <a:latin typeface="Arial" charset="0"/>
              </a:rPr>
              <a:t>Microsoft Word</a:t>
            </a:r>
            <a:endParaRPr lang="en-CA" sz="1000">
              <a:solidFill>
                <a:srgbClr val="808080"/>
              </a:solidFill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You know now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000" dirty="0" smtClean="0"/>
              <a:t>Nine principles of design</a:t>
            </a:r>
          </a:p>
          <a:p>
            <a:pPr marL="342900" lvl="1" indent="0" algn="ctr">
              <a:buNone/>
            </a:pPr>
            <a:endParaRPr lang="en-US" sz="1800" dirty="0" smtClean="0"/>
          </a:p>
          <a:p>
            <a:pPr marL="342900" lvl="1" indent="0" algn="ctr">
              <a:buNone/>
            </a:pPr>
            <a:r>
              <a:rPr lang="en-US" sz="1800" dirty="0" smtClean="0"/>
              <a:t>Simple and natural dialog</a:t>
            </a:r>
          </a:p>
          <a:p>
            <a:pPr marL="342900" lvl="1" indent="0" algn="ctr">
              <a:buNone/>
            </a:pPr>
            <a:r>
              <a:rPr lang="en-US" sz="1800" dirty="0" smtClean="0"/>
              <a:t>Speak the user’s language</a:t>
            </a:r>
          </a:p>
          <a:p>
            <a:pPr marL="342900" lvl="1" indent="0" algn="ctr">
              <a:buNone/>
            </a:pPr>
            <a:r>
              <a:rPr lang="en-US" sz="1800" dirty="0" smtClean="0"/>
              <a:t>Minimize user’s memory load</a:t>
            </a:r>
          </a:p>
          <a:p>
            <a:pPr marL="342900" lvl="1" indent="0" algn="ctr">
              <a:buNone/>
            </a:pPr>
            <a:r>
              <a:rPr lang="en-US" sz="1800" dirty="0" smtClean="0"/>
              <a:t>Be consistent</a:t>
            </a:r>
          </a:p>
          <a:p>
            <a:pPr marL="342900" lvl="1" indent="0" algn="ctr">
              <a:buNone/>
            </a:pPr>
            <a:r>
              <a:rPr lang="en-US" sz="1800" dirty="0" smtClean="0"/>
              <a:t>Provide feedback</a:t>
            </a:r>
          </a:p>
          <a:p>
            <a:pPr marL="342900" lvl="1" indent="0" algn="ctr">
              <a:buNone/>
            </a:pPr>
            <a:r>
              <a:rPr lang="en-US" sz="1800" dirty="0" smtClean="0"/>
              <a:t>Provide clearly marked exits</a:t>
            </a:r>
          </a:p>
          <a:p>
            <a:pPr marL="342900" lvl="1" indent="0" algn="ctr">
              <a:buNone/>
            </a:pPr>
            <a:r>
              <a:rPr lang="en-US" sz="1800" dirty="0" smtClean="0"/>
              <a:t>Provide shortcuts</a:t>
            </a:r>
          </a:p>
          <a:p>
            <a:pPr marL="342900" lvl="1" indent="0" algn="ctr">
              <a:buNone/>
            </a:pPr>
            <a:r>
              <a:rPr lang="en-US" sz="1800" dirty="0" smtClean="0"/>
              <a:t>Deal with errors in a positive manner</a:t>
            </a:r>
          </a:p>
          <a:p>
            <a:pPr marL="342900" lvl="1" indent="0" algn="ctr">
              <a:buNone/>
            </a:pPr>
            <a:r>
              <a:rPr lang="en-US" sz="1800" dirty="0" smtClean="0"/>
              <a:t>Provide help</a:t>
            </a:r>
            <a:br>
              <a:rPr lang="en-US" sz="1800" dirty="0" smtClean="0"/>
            </a:br>
            <a:endParaRPr lang="en-US" sz="18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1:</a:t>
            </a:r>
            <a:r>
              <a:rPr lang="en-US" dirty="0" smtClean="0"/>
              <a:t> Simple and natural dialogue</a:t>
            </a:r>
          </a:p>
        </p:txBody>
      </p:sp>
      <p:sp>
        <p:nvSpPr>
          <p:cNvPr id="13315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Present exactly the information the user needs</a:t>
            </a:r>
          </a:p>
          <a:p>
            <a:pPr lvl="1"/>
            <a:r>
              <a:rPr lang="en-US" sz="1800" dirty="0" smtClean="0"/>
              <a:t>less is more</a:t>
            </a:r>
          </a:p>
          <a:p>
            <a:pPr lvl="2"/>
            <a:r>
              <a:rPr lang="en-US" sz="1600" dirty="0" smtClean="0"/>
              <a:t>less to learn, to get wrong, to distract...</a:t>
            </a:r>
            <a:br>
              <a:rPr lang="en-US" sz="1600" dirty="0" smtClean="0"/>
            </a:br>
            <a:endParaRPr lang="en-US" sz="1600" dirty="0" smtClean="0"/>
          </a:p>
          <a:p>
            <a:pPr lvl="1"/>
            <a:r>
              <a:rPr lang="en-US" sz="1800" dirty="0" smtClean="0"/>
              <a:t>information should appear in natural order</a:t>
            </a:r>
          </a:p>
          <a:p>
            <a:pPr lvl="2"/>
            <a:r>
              <a:rPr lang="en-US" sz="1600" dirty="0" smtClean="0"/>
              <a:t>related information is graphically clustered</a:t>
            </a:r>
          </a:p>
          <a:p>
            <a:pPr lvl="2"/>
            <a:r>
              <a:rPr lang="en-US" sz="1600" dirty="0" smtClean="0"/>
              <a:t>order of accessing information matches user’s expectations</a:t>
            </a:r>
            <a:br>
              <a:rPr lang="en-US" sz="1600" dirty="0" smtClean="0"/>
            </a:br>
            <a:endParaRPr lang="en-US" sz="1600" dirty="0" smtClean="0"/>
          </a:p>
          <a:p>
            <a:pPr lvl="1"/>
            <a:r>
              <a:rPr lang="en-US" sz="1800" dirty="0" smtClean="0"/>
              <a:t>remove or hide irrelevant or rarely needed information</a:t>
            </a:r>
          </a:p>
          <a:p>
            <a:pPr lvl="2"/>
            <a:r>
              <a:rPr lang="en-US" sz="1600" dirty="0" smtClean="0"/>
              <a:t>competes with important information on screen</a:t>
            </a:r>
            <a:br>
              <a:rPr lang="en-US" sz="1600" dirty="0" smtClean="0"/>
            </a:br>
            <a:endParaRPr lang="en-US" sz="1600" dirty="0" smtClean="0"/>
          </a:p>
          <a:p>
            <a:pPr lvl="1"/>
            <a:r>
              <a:rPr lang="en-US" sz="1800" dirty="0" smtClean="0"/>
              <a:t>remove modes</a:t>
            </a:r>
            <a:br>
              <a:rPr lang="en-US" sz="1800" dirty="0" smtClean="0"/>
            </a:br>
            <a:endParaRPr lang="en-US" sz="1800" dirty="0" smtClean="0"/>
          </a:p>
          <a:p>
            <a:pPr lvl="1"/>
            <a:r>
              <a:rPr lang="en-US" sz="1800" dirty="0" smtClean="0"/>
              <a:t>use windows frugally</a:t>
            </a:r>
          </a:p>
          <a:p>
            <a:pPr lvl="2"/>
            <a:r>
              <a:rPr lang="en-US" sz="1600" dirty="0" smtClean="0"/>
              <a:t>don’t add unneeded navigation and window management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109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1</a:t>
            </a:r>
            <a:r>
              <a:rPr lang="en-US" dirty="0" smtClean="0"/>
              <a:t>: Simple and natural dialogue</a:t>
            </a:r>
          </a:p>
        </p:txBody>
      </p:sp>
      <p:pic>
        <p:nvPicPr>
          <p:cNvPr id="64514" name="Picture 2" descr="http://i.imgur.com/uefCIm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3077748" cy="512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495800" y="2209800"/>
            <a:ext cx="464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Watch what happens when I try to register for this app.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Show on phone-&gt;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1047"/>
          <p:cNvGrpSpPr>
            <a:grpSpLocks/>
          </p:cNvGrpSpPr>
          <p:nvPr/>
        </p:nvGrpSpPr>
        <p:grpSpPr bwMode="auto">
          <a:xfrm>
            <a:off x="0" y="1484313"/>
            <a:ext cx="9144000" cy="5373687"/>
            <a:chOff x="0" y="672"/>
            <a:chExt cx="5760" cy="3648"/>
          </a:xfrm>
        </p:grpSpPr>
        <p:grpSp>
          <p:nvGrpSpPr>
            <p:cNvPr id="20484" name="Group 1046"/>
            <p:cNvGrpSpPr>
              <a:grpSpLocks/>
            </p:cNvGrpSpPr>
            <p:nvPr/>
          </p:nvGrpSpPr>
          <p:grpSpPr bwMode="auto">
            <a:xfrm>
              <a:off x="0" y="672"/>
              <a:ext cx="5760" cy="3648"/>
              <a:chOff x="0" y="672"/>
              <a:chExt cx="5760" cy="3648"/>
            </a:xfrm>
          </p:grpSpPr>
          <p:sp>
            <p:nvSpPr>
              <p:cNvPr id="20487" name="Rectangle 1045"/>
              <p:cNvSpPr>
                <a:spLocks noChangeArrowheads="1"/>
              </p:cNvSpPr>
              <p:nvPr/>
            </p:nvSpPr>
            <p:spPr bwMode="auto">
              <a:xfrm>
                <a:off x="0" y="672"/>
                <a:ext cx="5760" cy="3648"/>
              </a:xfrm>
              <a:prstGeom prst="rect">
                <a:avLst/>
              </a:prstGeom>
              <a:solidFill>
                <a:srgbClr val="FFFFFF"/>
              </a:solidFill>
              <a:ln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 anchor="ctr">
                <a:spAutoFit/>
              </a:bodyPr>
              <a:lstStyle/>
              <a:p>
                <a:endParaRPr lang="en-US"/>
              </a:p>
            </p:txBody>
          </p:sp>
          <p:grpSp>
            <p:nvGrpSpPr>
              <p:cNvPr id="20488" name="Group 1043"/>
              <p:cNvGrpSpPr>
                <a:grpSpLocks/>
              </p:cNvGrpSpPr>
              <p:nvPr/>
            </p:nvGrpSpPr>
            <p:grpSpPr bwMode="auto">
              <a:xfrm>
                <a:off x="240" y="683"/>
                <a:ext cx="5424" cy="3637"/>
                <a:chOff x="240" y="77"/>
                <a:chExt cx="5424" cy="3637"/>
              </a:xfrm>
            </p:grpSpPr>
            <p:pic>
              <p:nvPicPr>
                <p:cNvPr id="20489" name="Picture 1027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6" y="864"/>
                  <a:ext cx="1608" cy="8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699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90" name="AutoShape 1031"/>
                <p:cNvSpPr>
                  <a:spLocks noChangeArrowheads="1"/>
                </p:cNvSpPr>
                <p:nvPr/>
              </p:nvSpPr>
              <p:spPr bwMode="auto">
                <a:xfrm>
                  <a:off x="240" y="77"/>
                  <a:ext cx="1536" cy="539"/>
                </a:xfrm>
                <a:prstGeom prst="wedgeRoundRectCallout">
                  <a:avLst>
                    <a:gd name="adj1" fmla="val 42838"/>
                    <a:gd name="adj2" fmla="val 116000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My program gave me the message </a:t>
                  </a:r>
                  <a:r>
                    <a:rPr lang="en-US" sz="1400" i="1"/>
                    <a:t>Rstrd Info</a:t>
                  </a:r>
                  <a:r>
                    <a:rPr lang="en-US" sz="1400"/>
                    <a:t>.</a:t>
                  </a:r>
                  <a:br>
                    <a:rPr lang="en-US" sz="1400"/>
                  </a:br>
                  <a:r>
                    <a:rPr lang="en-US" sz="1400"/>
                    <a:t>What does it mean?</a:t>
                  </a:r>
                  <a:endParaRPr lang="en-US" sz="1400">
                    <a:latin typeface="Arial" charset="0"/>
                  </a:endParaRPr>
                </a:p>
              </p:txBody>
            </p:sp>
            <p:sp>
              <p:nvSpPr>
                <p:cNvPr id="20491" name="AutoShape 1032"/>
                <p:cNvSpPr>
                  <a:spLocks noChangeArrowheads="1"/>
                </p:cNvSpPr>
                <p:nvPr/>
              </p:nvSpPr>
              <p:spPr bwMode="auto">
                <a:xfrm>
                  <a:off x="1824" y="77"/>
                  <a:ext cx="1008" cy="539"/>
                </a:xfrm>
                <a:prstGeom prst="wedgeRoundRectCallout">
                  <a:avLst>
                    <a:gd name="adj1" fmla="val -7343"/>
                    <a:gd name="adj2" fmla="val 118199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That’s restricted information</a:t>
                  </a:r>
                  <a:endParaRPr lang="en-US" sz="1400">
                    <a:latin typeface="Arial" charset="0"/>
                  </a:endParaRPr>
                </a:p>
              </p:txBody>
            </p:sp>
            <p:pic>
              <p:nvPicPr>
                <p:cNvPr id="20492" name="Picture 103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68" y="912"/>
                  <a:ext cx="1584" cy="8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699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93" name="AutoShape 1034"/>
                <p:cNvSpPr>
                  <a:spLocks noChangeArrowheads="1"/>
                </p:cNvSpPr>
                <p:nvPr/>
              </p:nvSpPr>
              <p:spPr bwMode="auto">
                <a:xfrm>
                  <a:off x="3024" y="227"/>
                  <a:ext cx="1152" cy="383"/>
                </a:xfrm>
                <a:prstGeom prst="wedgeRoundRectCallout">
                  <a:avLst>
                    <a:gd name="adj1" fmla="val 22222"/>
                    <a:gd name="adj2" fmla="val 148597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But surely you can tell me!!!</a:t>
                  </a:r>
                  <a:endParaRPr lang="en-US" sz="1400">
                    <a:latin typeface="Arial" charset="0"/>
                  </a:endParaRPr>
                </a:p>
              </p:txBody>
            </p:sp>
            <p:sp>
              <p:nvSpPr>
                <p:cNvPr id="20494" name="AutoShape 1035"/>
                <p:cNvSpPr>
                  <a:spLocks noChangeArrowheads="1"/>
                </p:cNvSpPr>
                <p:nvPr/>
              </p:nvSpPr>
              <p:spPr bwMode="auto">
                <a:xfrm>
                  <a:off x="4224" y="173"/>
                  <a:ext cx="1440" cy="538"/>
                </a:xfrm>
                <a:prstGeom prst="wedgeRoundRectCallout">
                  <a:avLst>
                    <a:gd name="adj1" fmla="val -29722"/>
                    <a:gd name="adj2" fmla="val 95398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No, no… </a:t>
                  </a:r>
                  <a:r>
                    <a:rPr lang="en-US" sz="1400" i="1"/>
                    <a:t>Rsdrd Info</a:t>
                  </a:r>
                  <a:r>
                    <a:rPr lang="en-US" sz="1400"/>
                    <a:t> stands for “Restricted Information”</a:t>
                  </a:r>
                  <a:endParaRPr lang="en-US" sz="1400">
                    <a:latin typeface="Arial" charset="0"/>
                  </a:endParaRPr>
                </a:p>
              </p:txBody>
            </p:sp>
            <p:pic>
              <p:nvPicPr>
                <p:cNvPr id="20495" name="Picture 1036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56" y="2784"/>
                  <a:ext cx="1548" cy="8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699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96" name="AutoShape 1037"/>
                <p:cNvSpPr>
                  <a:spLocks noChangeArrowheads="1"/>
                </p:cNvSpPr>
                <p:nvPr/>
              </p:nvSpPr>
              <p:spPr bwMode="auto">
                <a:xfrm>
                  <a:off x="240" y="2146"/>
                  <a:ext cx="1152" cy="384"/>
                </a:xfrm>
                <a:prstGeom prst="wedgeRoundRectCallout">
                  <a:avLst>
                    <a:gd name="adj1" fmla="val 57120"/>
                    <a:gd name="adj2" fmla="val 125000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Hmm… but what does it </a:t>
                  </a:r>
                  <a:r>
                    <a:rPr lang="en-US" sz="1400" u="sng"/>
                    <a:t>mean</a:t>
                  </a:r>
                  <a:r>
                    <a:rPr lang="en-US" sz="1400"/>
                    <a:t>???</a:t>
                  </a:r>
                  <a:endParaRPr lang="en-US" sz="1400">
                    <a:latin typeface="Arial" charset="0"/>
                  </a:endParaRPr>
                </a:p>
              </p:txBody>
            </p:sp>
            <p:sp>
              <p:nvSpPr>
                <p:cNvPr id="20497" name="AutoShape 1038"/>
                <p:cNvSpPr>
                  <a:spLocks noChangeArrowheads="1"/>
                </p:cNvSpPr>
                <p:nvPr/>
              </p:nvSpPr>
              <p:spPr bwMode="auto">
                <a:xfrm>
                  <a:off x="1536" y="2093"/>
                  <a:ext cx="1344" cy="539"/>
                </a:xfrm>
                <a:prstGeom prst="wedgeRoundRectCallout">
                  <a:avLst>
                    <a:gd name="adj1" fmla="val -6398"/>
                    <a:gd name="adj2" fmla="val 96398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It means the program is too busy to let you log on</a:t>
                  </a:r>
                  <a:endParaRPr lang="en-US" sz="1400">
                    <a:latin typeface="Arial" charset="0"/>
                  </a:endParaRPr>
                </a:p>
              </p:txBody>
            </p:sp>
            <p:pic>
              <p:nvPicPr>
                <p:cNvPr id="20498" name="Picture 1039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60" y="2784"/>
                  <a:ext cx="1614" cy="9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699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20499" name="AutoShape 1040"/>
                <p:cNvSpPr>
                  <a:spLocks noChangeArrowheads="1"/>
                </p:cNvSpPr>
                <p:nvPr/>
              </p:nvSpPr>
              <p:spPr bwMode="auto">
                <a:xfrm>
                  <a:off x="3553" y="2098"/>
                  <a:ext cx="1151" cy="384"/>
                </a:xfrm>
                <a:prstGeom prst="wedgeRoundRectCallout">
                  <a:avLst>
                    <a:gd name="adj1" fmla="val -6421"/>
                    <a:gd name="adj2" fmla="val 148597"/>
                    <a:gd name="adj3" fmla="val 16667"/>
                  </a:avLst>
                </a:prstGeom>
                <a:solidFill>
                  <a:srgbClr val="FFFFFF"/>
                </a:solidFill>
                <a:ln w="12699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 anchor="ctr">
                  <a:spAutoFit/>
                </a:bodyPr>
                <a:lstStyle/>
                <a:p>
                  <a:pPr algn="ctr" eaLnBrk="0" hangingPunct="0"/>
                  <a:r>
                    <a:rPr lang="en-US" sz="1400"/>
                    <a:t>Ok, I’ll take a coffee</a:t>
                  </a:r>
                  <a:endParaRPr lang="en-US" sz="1400">
                    <a:latin typeface="Arial" charset="0"/>
                  </a:endParaRPr>
                </a:p>
              </p:txBody>
            </p:sp>
          </p:grpSp>
        </p:grpSp>
        <p:sp>
          <p:nvSpPr>
            <p:cNvPr id="20485" name="Line 1041"/>
            <p:cNvSpPr>
              <a:spLocks noChangeShapeType="1"/>
            </p:cNvSpPr>
            <p:nvPr/>
          </p:nvSpPr>
          <p:spPr bwMode="auto">
            <a:xfrm>
              <a:off x="0" y="2400"/>
              <a:ext cx="576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endParaRPr lang="en-US"/>
            </a:p>
          </p:txBody>
        </p:sp>
        <p:sp>
          <p:nvSpPr>
            <p:cNvPr id="20486" name="Line 1042"/>
            <p:cNvSpPr>
              <a:spLocks noChangeShapeType="1"/>
            </p:cNvSpPr>
            <p:nvPr/>
          </p:nvSpPr>
          <p:spPr bwMode="auto">
            <a:xfrm>
              <a:off x="2976" y="672"/>
              <a:ext cx="0" cy="36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04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2</a:t>
            </a:r>
            <a:r>
              <a:rPr lang="en-US" dirty="0" smtClean="0"/>
              <a:t>: Speak the users’ language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/>
          <a:lstStyle/>
          <a:p>
            <a:pPr algn="ctr"/>
            <a:r>
              <a:rPr lang="en-US" b="1" dirty="0" smtClean="0"/>
              <a:t>2</a:t>
            </a:r>
            <a:r>
              <a:rPr lang="en-US" dirty="0" smtClean="0"/>
              <a:t>: Speak the users’ language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395288" y="1557338"/>
            <a:ext cx="8208962" cy="4824412"/>
          </a:xfrm>
        </p:spPr>
        <p:txBody>
          <a:bodyPr lIns="92075" tIns="46038" rIns="92075" bIns="46038"/>
          <a:lstStyle/>
          <a:p>
            <a:r>
              <a:rPr lang="en-US" sz="2000" smtClean="0"/>
              <a:t>Terminology based on users’ language for task</a:t>
            </a:r>
          </a:p>
          <a:p>
            <a:pPr lvl="1"/>
            <a:r>
              <a:rPr lang="en-US" sz="1800" smtClean="0"/>
              <a:t>e.g. withdrawing money from a bank machine</a:t>
            </a:r>
          </a:p>
          <a:p>
            <a:pPr lvl="2">
              <a:buFontTx/>
              <a:buNone/>
            </a:pPr>
            <a:endParaRPr lang="en-US" sz="1600" i="1" smtClean="0"/>
          </a:p>
          <a:p>
            <a:pPr lvl="2">
              <a:buFontTx/>
              <a:buNone/>
            </a:pP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r>
              <a:rPr lang="en-US" sz="1600" smtClean="0"/>
              <a:t/>
            </a:r>
            <a:br>
              <a:rPr lang="en-US" sz="1600" smtClean="0"/>
            </a:br>
            <a:endParaRPr lang="en-US" sz="1600" smtClean="0"/>
          </a:p>
          <a:p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/>
            </a:r>
            <a:br>
              <a:rPr lang="en-US" sz="2000" smtClean="0"/>
            </a:br>
            <a:r>
              <a:rPr lang="en-US" sz="2000" smtClean="0"/>
              <a:t>Use meaningful mnemonics, icons &amp; abbreviations</a:t>
            </a:r>
          </a:p>
          <a:p>
            <a:pPr lvl="1"/>
            <a:r>
              <a:rPr lang="en-US" sz="1800" smtClean="0"/>
              <a:t>eg File / Save</a:t>
            </a:r>
          </a:p>
          <a:p>
            <a:pPr lvl="2"/>
            <a:r>
              <a:rPr lang="en-US" sz="1600" smtClean="0"/>
              <a:t>Ctrl + S   	(abbreviation)</a:t>
            </a:r>
          </a:p>
          <a:p>
            <a:pPr lvl="2"/>
            <a:r>
              <a:rPr lang="en-US" sz="1600" smtClean="0"/>
              <a:t>Alt FS  		(mnemonic for menu action)</a:t>
            </a:r>
          </a:p>
          <a:p>
            <a:pPr lvl="2"/>
            <a:r>
              <a:rPr lang="en-US" sz="1600" smtClean="0"/>
              <a:t>   		 (tooltip  icon)	</a:t>
            </a:r>
          </a:p>
        </p:txBody>
      </p:sp>
      <p:pic>
        <p:nvPicPr>
          <p:cNvPr id="2150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420938"/>
            <a:ext cx="31908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9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913" y="2420938"/>
            <a:ext cx="3190875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5805488"/>
            <a:ext cx="876300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699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</TotalTime>
  <Pages>29</Pages>
  <Words>1408</Words>
  <Application>Microsoft Macintosh PowerPoint</Application>
  <PresentationFormat>Letter Paper (8.5x11 in)</PresentationFormat>
  <Paragraphs>432</Paragraphs>
  <Slides>51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Calibri</vt:lpstr>
      <vt:lpstr>Calibri Light</vt:lpstr>
      <vt:lpstr>Comic Sans MS</vt:lpstr>
      <vt:lpstr>Times New Roman</vt:lpstr>
      <vt:lpstr>Verdana</vt:lpstr>
      <vt:lpstr>Arial</vt:lpstr>
      <vt:lpstr>Office Theme</vt:lpstr>
      <vt:lpstr>Clip</vt:lpstr>
      <vt:lpstr>Document</vt:lpstr>
      <vt:lpstr>Photo Editor Photo</vt:lpstr>
      <vt:lpstr>PowerPoint Presentation</vt:lpstr>
      <vt:lpstr>Nine Principles of Design</vt:lpstr>
      <vt:lpstr>Design principles</vt:lpstr>
      <vt:lpstr>1: Simple and natural dialogue</vt:lpstr>
      <vt:lpstr>1: Simple and natural dialogue</vt:lpstr>
      <vt:lpstr>1: Simple and natural dialogue</vt:lpstr>
      <vt:lpstr>1: Simple and natural dialogue</vt:lpstr>
      <vt:lpstr>2: Speak the users’ language</vt:lpstr>
      <vt:lpstr>2: Speak the users’ language</vt:lpstr>
      <vt:lpstr>2: Speak the users’ language</vt:lpstr>
      <vt:lpstr>3: Minimize user’s memory load</vt:lpstr>
      <vt:lpstr>3: Minimize user’s memory load</vt:lpstr>
      <vt:lpstr>3: Minimize user’s memory load</vt:lpstr>
      <vt:lpstr>3: Minimize user’s memory load</vt:lpstr>
      <vt:lpstr>4: Be consistent</vt:lpstr>
      <vt:lpstr>4: Be consistent</vt:lpstr>
      <vt:lpstr>4. Be Consistent</vt:lpstr>
      <vt:lpstr>4. Be Consistent</vt:lpstr>
      <vt:lpstr>Interesting!</vt:lpstr>
      <vt:lpstr>5: Provide feedback</vt:lpstr>
      <vt:lpstr>5. Provide feedback</vt:lpstr>
      <vt:lpstr>5. Provide feedback</vt:lpstr>
      <vt:lpstr>5: Provide feedback</vt:lpstr>
      <vt:lpstr>5. Provide feedback</vt:lpstr>
      <vt:lpstr>5. Provide feedback</vt:lpstr>
      <vt:lpstr>5. Provide feedback</vt:lpstr>
      <vt:lpstr>5. Provide Feedback</vt:lpstr>
      <vt:lpstr>6.  Provide clearly marked exits</vt:lpstr>
      <vt:lpstr>7. Provide shortcuts</vt:lpstr>
      <vt:lpstr>PowerPoint Presentation</vt:lpstr>
      <vt:lpstr>8: Deal with errors in a positive manner</vt:lpstr>
      <vt:lpstr>Designing for slips</vt:lpstr>
      <vt:lpstr>Types of slips</vt:lpstr>
      <vt:lpstr>Types of slips</vt:lpstr>
      <vt:lpstr>Types of slips</vt:lpstr>
      <vt:lpstr>Types of slips</vt:lpstr>
      <vt:lpstr>Generic system responses for errors</vt:lpstr>
      <vt:lpstr>Generic system responses for errors</vt:lpstr>
      <vt:lpstr>Generic system responses for errors</vt:lpstr>
      <vt:lpstr>Movies / Some fun stuff</vt:lpstr>
      <vt:lpstr>8: Deal with errors in a positive manner</vt:lpstr>
      <vt:lpstr>8: Deal with errors in a positive manner</vt:lpstr>
      <vt:lpstr>8: Deal with errors in a positive manner</vt:lpstr>
      <vt:lpstr>9. Provide help</vt:lpstr>
      <vt:lpstr>Documentation and how it is used</vt:lpstr>
      <vt:lpstr>Types of help</vt:lpstr>
      <vt:lpstr>Types of help</vt:lpstr>
      <vt:lpstr>Types of help</vt:lpstr>
      <vt:lpstr>Types of help</vt:lpstr>
      <vt:lpstr>Types of help</vt:lpstr>
      <vt:lpstr>You know now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principles and usability heuristics</dc:title>
  <dc:creator>Saul Greenberg</dc:creator>
  <cp:lastModifiedBy>Microsoft Office User</cp:lastModifiedBy>
  <cp:revision>181</cp:revision>
  <cp:lastPrinted>1997-08-17T06:30:40Z</cp:lastPrinted>
  <dcterms:created xsi:type="dcterms:W3CDTF">1995-08-10T13:30:52Z</dcterms:created>
  <dcterms:modified xsi:type="dcterms:W3CDTF">2018-02-15T17:23:50Z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1</vt:i4>
  </property>
  <property fmtid="{D5CDD505-2E9C-101B-9397-08002B2CF9AE}" pid="7" name="MailAddress">
    <vt:lpwstr>saul@cpsc.ucalgary.ca</vt:lpwstr>
  </property>
  <property fmtid="{D5CDD505-2E9C-101B-9397-08002B2CF9AE}" pid="8" name="HomePage">
    <vt:lpwstr>http://www.cpsc.ucalgary.ca/~saul</vt:lpwstr>
  </property>
  <property fmtid="{D5CDD505-2E9C-101B-9397-08002B2CF9AE}" pid="9" name="Other">
    <vt:lpwstr>Saul Greenberg, _x000d_
Department of Computer Science, _x000d_
University of Calgary,  _x000d_
Calgary, Alberta CANADA_x000d_
T2N 1N4</vt:lpwstr>
  </property>
  <property fmtid="{D5CDD505-2E9C-101B-9397-08002B2CF9AE}" pid="10" name="DownloadOriginal">
    <vt:bool>false</vt:bool>
  </property>
  <property fmtid="{D5CDD505-2E9C-101B-9397-08002B2CF9AE}" pid="11" name="DownloadIEButton">
    <vt:bool>false</vt:bool>
  </property>
  <property fmtid="{D5CDD505-2E9C-101B-9397-08002B2CF9AE}" pid="12" name="UseBrowserColor">
    <vt:bool>false</vt:bool>
  </property>
  <property fmtid="{D5CDD505-2E9C-101B-9397-08002B2CF9AE}" pid="13" name="BackColor">
    <vt:i4>16777215</vt:i4>
  </property>
  <property fmtid="{D5CDD505-2E9C-101B-9397-08002B2CF9AE}" pid="14" name="TextColor">
    <vt:i4>0</vt:i4>
  </property>
  <property fmtid="{D5CDD505-2E9C-101B-9397-08002B2CF9AE}" pid="15" name="LinkColor">
    <vt:i4>16711782</vt:i4>
  </property>
  <property fmtid="{D5CDD505-2E9C-101B-9397-08002B2CF9AE}" pid="16" name="VisitedColor">
    <vt:i4>10040268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false</vt:bool>
  </property>
  <property fmtid="{D5CDD505-2E9C-101B-9397-08002B2CF9AE}" pid="20" name="NavBtnPos">
    <vt:i4>1</vt:i4>
  </property>
  <property fmtid="{D5CDD505-2E9C-101B-9397-08002B2CF9AE}" pid="21" name="OutputDir">
    <vt:lpwstr>D:\@www\grouplab\saul\481\topics</vt:lpwstr>
  </property>
</Properties>
</file>